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6" r:id="rId5"/>
    <p:sldMasterId id="2147483698" r:id="rId6"/>
  </p:sldMasterIdLst>
  <p:notesMasterIdLst>
    <p:notesMasterId r:id="rId8"/>
  </p:notesMasterIdLst>
  <p:sldIdLst>
    <p:sldId id="400" r:id="rId7"/>
    <p:sldId id="417" r:id="rId9"/>
    <p:sldId id="418" r:id="rId10"/>
    <p:sldId id="481" r:id="rId11"/>
    <p:sldId id="519" r:id="rId12"/>
    <p:sldId id="521" r:id="rId13"/>
    <p:sldId id="555" r:id="rId14"/>
    <p:sldId id="627" r:id="rId15"/>
    <p:sldId id="556" r:id="rId16"/>
    <p:sldId id="557" r:id="rId17"/>
    <p:sldId id="629" r:id="rId18"/>
    <p:sldId id="630" r:id="rId19"/>
    <p:sldId id="558" r:id="rId20"/>
    <p:sldId id="559" r:id="rId21"/>
    <p:sldId id="632" r:id="rId22"/>
    <p:sldId id="633" r:id="rId23"/>
    <p:sldId id="560" r:id="rId24"/>
    <p:sldId id="634" r:id="rId25"/>
    <p:sldId id="635" r:id="rId26"/>
    <p:sldId id="636" r:id="rId27"/>
    <p:sldId id="561" r:id="rId28"/>
    <p:sldId id="523" r:id="rId29"/>
    <p:sldId id="562" r:id="rId30"/>
    <p:sldId id="637" r:id="rId31"/>
    <p:sldId id="563" r:id="rId32"/>
    <p:sldId id="638" r:id="rId33"/>
    <p:sldId id="564" r:id="rId34"/>
    <p:sldId id="639" r:id="rId35"/>
    <p:sldId id="640" r:id="rId36"/>
    <p:sldId id="552" r:id="rId37"/>
    <p:sldId id="399" r:id="rId38"/>
  </p:sldIdLst>
  <p:sldSz cx="12192000" cy="6858000"/>
  <p:notesSz cx="6858000" cy="9144000"/>
  <p:custDataLst>
    <p:tags r:id="rId43"/>
  </p:custDataLst>
  <p:defaultTextStyle>
    <a:defPPr>
      <a:defRPr lang="en-US"/>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75B4"/>
    <a:srgbClr val="5B9BD9"/>
    <a:srgbClr val="91CEE2"/>
    <a:srgbClr val="99C1E4"/>
    <a:srgbClr val="FFFFFF"/>
    <a:srgbClr val="E6F2FB"/>
    <a:srgbClr val="D3ECF1"/>
    <a:srgbClr val="175094"/>
    <a:srgbClr val="7AAEDC"/>
    <a:srgbClr val="F2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39"/>
    <p:restoredTop sz="94660"/>
  </p:normalViewPr>
  <p:slideViewPr>
    <p:cSldViewPr showGuides="1">
      <p:cViewPr>
        <p:scale>
          <a:sx n="100" d="100"/>
          <a:sy n="100" d="100"/>
        </p:scale>
        <p:origin x="-894" y="-306"/>
      </p:cViewPr>
      <p:guideLst>
        <p:guide orient="horz" pos="2152"/>
        <p:guide pos="384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3" Type="http://schemas.openxmlformats.org/officeDocument/2006/relationships/tags" Target="tags/tag682.xml"/><Relationship Id="rId42" Type="http://schemas.openxmlformats.org/officeDocument/2006/relationships/commentAuthors" Target="commentAuthors.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Master" Target="slideMasters/slideMaster3.xml"/><Relationship Id="rId39" Type="http://schemas.openxmlformats.org/officeDocument/2006/relationships/presProps" Target="presProps.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b="0" strike="noStrike" noProof="1" dirty="0"/>
          </a:p>
        </p:txBody>
      </p:sp>
      <p:sp>
        <p:nvSpPr>
          <p:cNvPr id="16387" name="Rectangle 3"/>
          <p:cNvSpPr>
            <a:spLocks noGrp="1"/>
          </p:cNvSpPr>
          <p:nvPr>
            <p:ph type="dt" idx="1"/>
          </p:nvPr>
        </p:nvSpPr>
        <p:spPr>
          <a:xfrm>
            <a:off x="3884613" y="0"/>
            <a:ext cx="2971800" cy="457200"/>
          </a:xfrm>
          <a:prstGeom prst="rect">
            <a:avLst/>
          </a:prstGeom>
          <a:noFill/>
          <a:ln w="9525">
            <a:noFill/>
          </a:ln>
        </p:spPr>
        <p:txBody>
          <a:bodyPr/>
          <a:p>
            <a:pPr lvl="0" algn="r" fontAlgn="base"/>
            <a:endParaRPr lang="en-US" altLang="zh-CN" sz="1200" b="0" strike="noStrike" noProof="1" dirty="0"/>
          </a:p>
        </p:txBody>
      </p:sp>
      <p:sp>
        <p:nvSpPr>
          <p:cNvPr id="65540" name="Rectangle 4"/>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65541" name="Rectangle 5"/>
          <p:cNvSpPr>
            <a:spLocks noGrp="1"/>
          </p:cNvSpPr>
          <p:nvPr>
            <p:ph type="body" sz="quarter"/>
          </p:nvPr>
        </p:nvSpPr>
        <p:spPr>
          <a:xfrm>
            <a:off x="685800" y="4343400"/>
            <a:ext cx="5486400" cy="4114800"/>
          </a:xfrm>
          <a:prstGeom prst="rect">
            <a:avLst/>
          </a:prstGeom>
          <a:noFill/>
          <a:ln w="9525">
            <a:noFill/>
          </a:ln>
        </p:spPr>
        <p:txBody>
          <a:bodyPr anchor="t" anchorCtr="0"/>
          <a:p>
            <a:pPr lvl="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6390" name="Rectangle 6"/>
          <p:cNvSpPr>
            <a:spLocks noGrp="1"/>
          </p:cNvSpPr>
          <p:nvPr>
            <p:ph type="ftr" sz="quarter" idx="4"/>
          </p:nvPr>
        </p:nvSpPr>
        <p:spPr>
          <a:xfrm>
            <a:off x="0" y="8685213"/>
            <a:ext cx="2971800" cy="457200"/>
          </a:xfrm>
          <a:prstGeom prst="rect">
            <a:avLst/>
          </a:prstGeom>
          <a:noFill/>
          <a:ln w="9525">
            <a:noFill/>
          </a:ln>
        </p:spPr>
        <p:txBody>
          <a:bodyPr anchor="b"/>
          <a:p>
            <a:pPr lvl="0" fontAlgn="base"/>
            <a:endParaRPr lang="en-US" altLang="zh-CN" sz="1200" b="0" strike="noStrike" noProof="1" dirty="0"/>
          </a:p>
        </p:txBody>
      </p:sp>
      <p:sp>
        <p:nvSpPr>
          <p:cNvPr id="16391" name="Rectangle 7"/>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noTextEdit="1"/>
          </p:cNvSpPr>
          <p:nvPr>
            <p:ph type="sldImg"/>
          </p:nvPr>
        </p:nvSpPr>
        <p:spPr/>
      </p:sp>
      <p:sp>
        <p:nvSpPr>
          <p:cNvPr id="67586" name="备注占位符 2"/>
          <p:cNvSpPr>
            <a:spLocks noGrp="1"/>
          </p:cNvSpPr>
          <p:nvPr>
            <p:ph type="body"/>
          </p:nvPr>
        </p:nvSpPr>
        <p:spPr/>
        <p:txBody>
          <a:bodyPr anchor="t" anchorCtr="0"/>
          <a:p>
            <a:pPr lvl="0"/>
            <a:endParaRPr lang="zh-CN" altLang="en-US"/>
          </a:p>
        </p:txBody>
      </p:sp>
      <p:sp>
        <p:nvSpPr>
          <p:cNvPr id="67587"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p:sp>
      <p:sp>
        <p:nvSpPr>
          <p:cNvPr id="69634" name="备注占位符 2"/>
          <p:cNvSpPr>
            <a:spLocks noGrp="1"/>
          </p:cNvSpPr>
          <p:nvPr>
            <p:ph type="body"/>
          </p:nvPr>
        </p:nvSpPr>
        <p:spPr/>
        <p:txBody>
          <a:bodyPr anchor="t" anchorCtr="0"/>
          <a:p>
            <a:pPr lvl="0"/>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noTextEdit="1"/>
          </p:cNvSpPr>
          <p:nvPr>
            <p:ph type="sldImg"/>
          </p:nvPr>
        </p:nvSpPr>
        <p:spPr/>
      </p:sp>
      <p:sp>
        <p:nvSpPr>
          <p:cNvPr id="126978" name="备注占位符 2"/>
          <p:cNvSpPr>
            <a:spLocks noGrp="1"/>
          </p:cNvSpPr>
          <p:nvPr>
            <p:ph type="body"/>
          </p:nvPr>
        </p:nvSpPr>
        <p:spPr/>
        <p:txBody>
          <a:bodyPr anchor="t" anchorCtr="0"/>
          <a:p>
            <a:pPr lvl="0"/>
            <a:endParaRPr lang="zh-CN" altLang="en-US"/>
          </a:p>
        </p:txBody>
      </p:sp>
      <p:sp>
        <p:nvSpPr>
          <p:cNvPr id="126979"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4" Type="http://schemas.openxmlformats.org/officeDocument/2006/relationships/tags" Target="../tags/tag9.xml"/><Relationship Id="rId13" Type="http://schemas.openxmlformats.org/officeDocument/2006/relationships/tags" Target="../tags/tag8.xml"/><Relationship Id="rId12" Type="http://schemas.openxmlformats.org/officeDocument/2006/relationships/tags" Target="../tags/tag7.xml"/><Relationship Id="rId11" Type="http://schemas.openxmlformats.org/officeDocument/2006/relationships/image" Target="../media/image4.png"/><Relationship Id="rId10" Type="http://schemas.openxmlformats.org/officeDocument/2006/relationships/tags" Target="../tags/tag6.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8.xml"/><Relationship Id="rId7" Type="http://schemas.openxmlformats.org/officeDocument/2006/relationships/image" Target="../media/image7.emf"/><Relationship Id="rId6" Type="http://schemas.openxmlformats.org/officeDocument/2006/relationships/tags" Target="../tags/tag67.xml"/><Relationship Id="rId5" Type="http://schemas.openxmlformats.org/officeDocument/2006/relationships/image" Target="../media/image6.emf"/><Relationship Id="rId4" Type="http://schemas.openxmlformats.org/officeDocument/2006/relationships/tags" Target="../tags/tag66.xml"/><Relationship Id="rId3" Type="http://schemas.openxmlformats.org/officeDocument/2006/relationships/image" Target="../media/image5.png"/><Relationship Id="rId2" Type="http://schemas.openxmlformats.org/officeDocument/2006/relationships/tags" Target="../tags/tag65.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image" Target="../media/image9.emf"/><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1.png"/><Relationship Id="rId6" Type="http://schemas.openxmlformats.org/officeDocument/2006/relationships/tags" Target="../tags/tag75.xml"/><Relationship Id="rId5" Type="http://schemas.openxmlformats.org/officeDocument/2006/relationships/image" Target="../media/image14.png"/><Relationship Id="rId4" Type="http://schemas.openxmlformats.org/officeDocument/2006/relationships/tags" Target="../tags/tag74.xml"/><Relationship Id="rId3" Type="http://schemas.openxmlformats.org/officeDocument/2006/relationships/image" Target="../media/image13.png"/><Relationship Id="rId2" Type="http://schemas.openxmlformats.org/officeDocument/2006/relationships/tags" Target="../tags/tag73.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image" Target="../media/image2.png"/><Relationship Id="rId13" Type="http://schemas.openxmlformats.org/officeDocument/2006/relationships/tags" Target="../tags/tag79.xml"/><Relationship Id="rId12" Type="http://schemas.openxmlformats.org/officeDocument/2006/relationships/image" Target="../media/image16.png"/><Relationship Id="rId11" Type="http://schemas.openxmlformats.org/officeDocument/2006/relationships/tags" Target="../tags/tag78.xml"/><Relationship Id="rId10"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95.xml"/><Relationship Id="rId7" Type="http://schemas.openxmlformats.org/officeDocument/2006/relationships/image" Target="../media/image2.png"/><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image" Target="../media/image1.png"/><Relationship Id="rId2" Type="http://schemas.openxmlformats.org/officeDocument/2006/relationships/tags" Target="../tags/tag91.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image" Target="../media/image4.png"/><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03.xml"/><Relationship Id="rId7" Type="http://schemas.openxmlformats.org/officeDocument/2006/relationships/image" Target="../media/image7.emf"/><Relationship Id="rId6" Type="http://schemas.openxmlformats.org/officeDocument/2006/relationships/tags" Target="../tags/tag102.xml"/><Relationship Id="rId5" Type="http://schemas.openxmlformats.org/officeDocument/2006/relationships/image" Target="../media/image6.emf"/><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image" Target="../media/image9.emf"/><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image" Target="../media/image11.png"/><Relationship Id="rId7" Type="http://schemas.openxmlformats.org/officeDocument/2006/relationships/tags" Target="../tags/tag111.xml"/><Relationship Id="rId6" Type="http://schemas.openxmlformats.org/officeDocument/2006/relationships/image" Target="../media/image10.png"/><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18.xml"/><Relationship Id="rId7" Type="http://schemas.openxmlformats.org/officeDocument/2006/relationships/image" Target="../media/image7.emf"/><Relationship Id="rId6" Type="http://schemas.openxmlformats.org/officeDocument/2006/relationships/tags" Target="../tags/tag117.xml"/><Relationship Id="rId5" Type="http://schemas.openxmlformats.org/officeDocument/2006/relationships/image" Target="../media/image6.emf"/><Relationship Id="rId4" Type="http://schemas.openxmlformats.org/officeDocument/2006/relationships/tags" Target="../tags/tag116.xml"/><Relationship Id="rId3" Type="http://schemas.openxmlformats.org/officeDocument/2006/relationships/image" Target="../media/image5.png"/><Relationship Id="rId2" Type="http://schemas.openxmlformats.org/officeDocument/2006/relationships/tags" Target="../tags/tag115.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image" Target="../media/image9.emf"/><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26.xml"/><Relationship Id="rId7" Type="http://schemas.openxmlformats.org/officeDocument/2006/relationships/image" Target="../media/image7.emf"/><Relationship Id="rId6" Type="http://schemas.openxmlformats.org/officeDocument/2006/relationships/tags" Target="../tags/tag125.xml"/><Relationship Id="rId5" Type="http://schemas.openxmlformats.org/officeDocument/2006/relationships/image" Target="../media/image6.emf"/><Relationship Id="rId4" Type="http://schemas.openxmlformats.org/officeDocument/2006/relationships/tags" Target="../tags/tag124.xml"/><Relationship Id="rId3" Type="http://schemas.openxmlformats.org/officeDocument/2006/relationships/image" Target="../media/image12.png"/><Relationship Id="rId2" Type="http://schemas.openxmlformats.org/officeDocument/2006/relationships/tags" Target="../tags/tag123.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image" Target="../media/image9.emf"/><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133.xml"/><Relationship Id="rId5" Type="http://schemas.openxmlformats.org/officeDocument/2006/relationships/image" Target="../media/image8.emf"/><Relationship Id="rId4" Type="http://schemas.openxmlformats.org/officeDocument/2006/relationships/tags" Target="../tags/tag132.xml"/><Relationship Id="rId3" Type="http://schemas.openxmlformats.org/officeDocument/2006/relationships/image" Target="../media/image12.pn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7.xml"/><Relationship Id="rId7" Type="http://schemas.openxmlformats.org/officeDocument/2006/relationships/image" Target="../media/image7.emf"/><Relationship Id="rId6" Type="http://schemas.openxmlformats.org/officeDocument/2006/relationships/tags" Target="../tags/tag136.xml"/><Relationship Id="rId5" Type="http://schemas.openxmlformats.org/officeDocument/2006/relationships/image" Target="../media/image6.emf"/><Relationship Id="rId4" Type="http://schemas.openxmlformats.org/officeDocument/2006/relationships/tags" Target="../tags/tag135.xml"/><Relationship Id="rId3" Type="http://schemas.openxmlformats.org/officeDocument/2006/relationships/image" Target="../media/image5.png"/><Relationship Id="rId2" Type="http://schemas.openxmlformats.org/officeDocument/2006/relationships/tags" Target="../tags/tag134.xml"/><Relationship Id="rId11" Type="http://schemas.openxmlformats.org/officeDocument/2006/relationships/image" Target="../media/image9.emf"/><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xml"/><Relationship Id="rId7" Type="http://schemas.openxmlformats.org/officeDocument/2006/relationships/image" Target="../media/image7.emf"/><Relationship Id="rId6" Type="http://schemas.openxmlformats.org/officeDocument/2006/relationships/tags" Target="../tags/tag12.xml"/><Relationship Id="rId5" Type="http://schemas.openxmlformats.org/officeDocument/2006/relationships/image" Target="../media/image6.emf"/><Relationship Id="rId4" Type="http://schemas.openxmlformats.org/officeDocument/2006/relationships/tags" Target="../tags/tag11.xml"/><Relationship Id="rId3" Type="http://schemas.openxmlformats.org/officeDocument/2006/relationships/image" Target="../media/image5.png"/><Relationship Id="rId2" Type="http://schemas.openxmlformats.org/officeDocument/2006/relationships/tags" Target="../tags/tag10.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image" Target="../media/image9.emf"/><Relationship Id="rId10"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42.xml"/><Relationship Id="rId7" Type="http://schemas.openxmlformats.org/officeDocument/2006/relationships/image" Target="../media/image7.emf"/><Relationship Id="rId6" Type="http://schemas.openxmlformats.org/officeDocument/2006/relationships/tags" Target="../tags/tag141.xml"/><Relationship Id="rId5" Type="http://schemas.openxmlformats.org/officeDocument/2006/relationships/image" Target="../media/image6.emf"/><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image" Target="../media/image9.emf"/><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0.xml"/><Relationship Id="rId7" Type="http://schemas.openxmlformats.org/officeDocument/2006/relationships/image" Target="../media/image7.emf"/><Relationship Id="rId6" Type="http://schemas.openxmlformats.org/officeDocument/2006/relationships/tags" Target="../tags/tag149.xml"/><Relationship Id="rId5" Type="http://schemas.openxmlformats.org/officeDocument/2006/relationships/image" Target="../media/image6.emf"/><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image" Target="../media/image9.emf"/><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8.xml"/><Relationship Id="rId7" Type="http://schemas.openxmlformats.org/officeDocument/2006/relationships/image" Target="../media/image7.emf"/><Relationship Id="rId6" Type="http://schemas.openxmlformats.org/officeDocument/2006/relationships/tags" Target="../tags/tag157.xml"/><Relationship Id="rId5" Type="http://schemas.openxmlformats.org/officeDocument/2006/relationships/image" Target="../media/image6.emf"/><Relationship Id="rId4" Type="http://schemas.openxmlformats.org/officeDocument/2006/relationships/tags" Target="../tags/tag156.xml"/><Relationship Id="rId3" Type="http://schemas.openxmlformats.org/officeDocument/2006/relationships/image" Target="../media/image5.png"/><Relationship Id="rId2" Type="http://schemas.openxmlformats.org/officeDocument/2006/relationships/tags" Target="../tags/tag155.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image" Target="../media/image9.emf"/><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image" Target="../media/image1.png"/><Relationship Id="rId6" Type="http://schemas.openxmlformats.org/officeDocument/2006/relationships/tags" Target="../tags/tag165.xml"/><Relationship Id="rId5" Type="http://schemas.openxmlformats.org/officeDocument/2006/relationships/image" Target="../media/image14.png"/><Relationship Id="rId4" Type="http://schemas.openxmlformats.org/officeDocument/2006/relationships/tags" Target="../tags/tag164.xml"/><Relationship Id="rId3" Type="http://schemas.openxmlformats.org/officeDocument/2006/relationships/image" Target="../media/image13.png"/><Relationship Id="rId2" Type="http://schemas.openxmlformats.org/officeDocument/2006/relationships/tags" Target="../tags/tag163.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image" Target="../media/image2.png"/><Relationship Id="rId13" Type="http://schemas.openxmlformats.org/officeDocument/2006/relationships/tags" Target="../tags/tag169.xml"/><Relationship Id="rId12" Type="http://schemas.openxmlformats.org/officeDocument/2006/relationships/image" Target="../media/image16.png"/><Relationship Id="rId11" Type="http://schemas.openxmlformats.org/officeDocument/2006/relationships/tags" Target="../tags/tag168.xml"/><Relationship Id="rId10"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1.png"/><Relationship Id="rId7"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xml"/><Relationship Id="rId7" Type="http://schemas.openxmlformats.org/officeDocument/2006/relationships/image" Target="../media/image7.emf"/><Relationship Id="rId6" Type="http://schemas.openxmlformats.org/officeDocument/2006/relationships/tags" Target="../tags/tag27.xml"/><Relationship Id="rId5" Type="http://schemas.openxmlformats.org/officeDocument/2006/relationships/image" Target="../media/image6.emf"/><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image" Target="../media/image9.emf"/><Relationship Id="rId10" Type="http://schemas.openxmlformats.org/officeDocument/2006/relationships/tags" Target="../tags/tag2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285.xml"/><Relationship Id="rId7" Type="http://schemas.openxmlformats.org/officeDocument/2006/relationships/image" Target="../media/image2.png"/><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image" Target="../media/image1.png"/><Relationship Id="rId2" Type="http://schemas.openxmlformats.org/officeDocument/2006/relationships/tags" Target="../tags/tag281.xml"/><Relationship Id="rId14" Type="http://schemas.openxmlformats.org/officeDocument/2006/relationships/tags" Target="../tags/tag289.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image" Target="../media/image4.png"/><Relationship Id="rId10" Type="http://schemas.openxmlformats.org/officeDocument/2006/relationships/tags" Target="../tags/tag286.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3.xml"/><Relationship Id="rId7" Type="http://schemas.openxmlformats.org/officeDocument/2006/relationships/image" Target="../media/image7.emf"/><Relationship Id="rId6" Type="http://schemas.openxmlformats.org/officeDocument/2006/relationships/tags" Target="../tags/tag292.xml"/><Relationship Id="rId5" Type="http://schemas.openxmlformats.org/officeDocument/2006/relationships/image" Target="../media/image6.emf"/><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4" Type="http://schemas.openxmlformats.org/officeDocument/2006/relationships/tags" Target="../tags/tag297.xml"/><Relationship Id="rId13" Type="http://schemas.openxmlformats.org/officeDocument/2006/relationships/tags" Target="../tags/tag296.xml"/><Relationship Id="rId12" Type="http://schemas.openxmlformats.org/officeDocument/2006/relationships/tags" Target="../tags/tag295.xml"/><Relationship Id="rId11" Type="http://schemas.openxmlformats.org/officeDocument/2006/relationships/image" Target="../media/image9.emf"/><Relationship Id="rId10" Type="http://schemas.openxmlformats.org/officeDocument/2006/relationships/tags" Target="../tags/tag294.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image" Target="../media/image11.png"/><Relationship Id="rId7" Type="http://schemas.openxmlformats.org/officeDocument/2006/relationships/tags" Target="../tags/tag301.xml"/><Relationship Id="rId6" Type="http://schemas.openxmlformats.org/officeDocument/2006/relationships/image" Target="../media/image10.png"/><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image" Target="../media/image2.png"/><Relationship Id="rId2" Type="http://schemas.openxmlformats.org/officeDocument/2006/relationships/tags" Target="../tags/tag298.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6.xml"/><Relationship Id="rId7" Type="http://schemas.openxmlformats.org/officeDocument/2006/relationships/image" Target="../media/image7.emf"/><Relationship Id="rId6" Type="http://schemas.openxmlformats.org/officeDocument/2006/relationships/tags" Target="../tags/tag35.xml"/><Relationship Id="rId5" Type="http://schemas.openxmlformats.org/officeDocument/2006/relationships/image" Target="../media/image6.emf"/><Relationship Id="rId4" Type="http://schemas.openxmlformats.org/officeDocument/2006/relationships/tags" Target="../tags/tag34.xml"/><Relationship Id="rId3" Type="http://schemas.openxmlformats.org/officeDocument/2006/relationships/image" Target="../media/image12.png"/><Relationship Id="rId2" Type="http://schemas.openxmlformats.org/officeDocument/2006/relationships/tags" Target="../tags/tag33.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image" Target="../media/image9.emf"/><Relationship Id="rId10" Type="http://schemas.openxmlformats.org/officeDocument/2006/relationships/tags" Target="../tags/tag37.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08.xml"/><Relationship Id="rId7" Type="http://schemas.openxmlformats.org/officeDocument/2006/relationships/image" Target="../media/image7.emf"/><Relationship Id="rId6" Type="http://schemas.openxmlformats.org/officeDocument/2006/relationships/tags" Target="../tags/tag307.xml"/><Relationship Id="rId5" Type="http://schemas.openxmlformats.org/officeDocument/2006/relationships/image" Target="../media/image6.emf"/><Relationship Id="rId4" Type="http://schemas.openxmlformats.org/officeDocument/2006/relationships/tags" Target="../tags/tag306.xml"/><Relationship Id="rId3" Type="http://schemas.openxmlformats.org/officeDocument/2006/relationships/image" Target="../media/image5.png"/><Relationship Id="rId2" Type="http://schemas.openxmlformats.org/officeDocument/2006/relationships/tags" Target="../tags/tag305.xml"/><Relationship Id="rId14" Type="http://schemas.openxmlformats.org/officeDocument/2006/relationships/tags" Target="../tags/tag312.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9.emf"/><Relationship Id="rId10" Type="http://schemas.openxmlformats.org/officeDocument/2006/relationships/tags" Target="../tags/tag309.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16.xml"/><Relationship Id="rId7" Type="http://schemas.openxmlformats.org/officeDocument/2006/relationships/image" Target="../media/image7.emf"/><Relationship Id="rId6" Type="http://schemas.openxmlformats.org/officeDocument/2006/relationships/tags" Target="../tags/tag315.xml"/><Relationship Id="rId5" Type="http://schemas.openxmlformats.org/officeDocument/2006/relationships/image" Target="../media/image6.emf"/><Relationship Id="rId4" Type="http://schemas.openxmlformats.org/officeDocument/2006/relationships/tags" Target="../tags/tag314.xml"/><Relationship Id="rId3" Type="http://schemas.openxmlformats.org/officeDocument/2006/relationships/image" Target="../media/image12.png"/><Relationship Id="rId2" Type="http://schemas.openxmlformats.org/officeDocument/2006/relationships/tags" Target="../tags/tag313.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image" Target="../media/image9.emf"/><Relationship Id="rId10" Type="http://schemas.openxmlformats.org/officeDocument/2006/relationships/tags" Target="../tags/tag317.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323.xml"/><Relationship Id="rId5" Type="http://schemas.openxmlformats.org/officeDocument/2006/relationships/image" Target="../media/image8.emf"/><Relationship Id="rId4" Type="http://schemas.openxmlformats.org/officeDocument/2006/relationships/tags" Target="../tags/tag322.xml"/><Relationship Id="rId3" Type="http://schemas.openxmlformats.org/officeDocument/2006/relationships/image" Target="../media/image12.png"/><Relationship Id="rId2" Type="http://schemas.openxmlformats.org/officeDocument/2006/relationships/tags" Target="../tags/tag321.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27.xml"/><Relationship Id="rId7" Type="http://schemas.openxmlformats.org/officeDocument/2006/relationships/image" Target="../media/image7.emf"/><Relationship Id="rId6" Type="http://schemas.openxmlformats.org/officeDocument/2006/relationships/tags" Target="../tags/tag326.xml"/><Relationship Id="rId5" Type="http://schemas.openxmlformats.org/officeDocument/2006/relationships/image" Target="../media/image6.emf"/><Relationship Id="rId4" Type="http://schemas.openxmlformats.org/officeDocument/2006/relationships/tags" Target="../tags/tag325.xml"/><Relationship Id="rId3" Type="http://schemas.openxmlformats.org/officeDocument/2006/relationships/image" Target="../media/image5.png"/><Relationship Id="rId2" Type="http://schemas.openxmlformats.org/officeDocument/2006/relationships/tags" Target="../tags/tag324.xml"/><Relationship Id="rId11" Type="http://schemas.openxmlformats.org/officeDocument/2006/relationships/image" Target="../media/image9.emf"/><Relationship Id="rId10" Type="http://schemas.openxmlformats.org/officeDocument/2006/relationships/tags" Target="../tags/tag328.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32.xml"/><Relationship Id="rId7" Type="http://schemas.openxmlformats.org/officeDocument/2006/relationships/image" Target="../media/image7.emf"/><Relationship Id="rId6" Type="http://schemas.openxmlformats.org/officeDocument/2006/relationships/tags" Target="../tags/tag331.xml"/><Relationship Id="rId5" Type="http://schemas.openxmlformats.org/officeDocument/2006/relationships/image" Target="../media/image6.emf"/><Relationship Id="rId4" Type="http://schemas.openxmlformats.org/officeDocument/2006/relationships/tags" Target="../tags/tag330.xml"/><Relationship Id="rId3" Type="http://schemas.openxmlformats.org/officeDocument/2006/relationships/image" Target="../media/image5.png"/><Relationship Id="rId2" Type="http://schemas.openxmlformats.org/officeDocument/2006/relationships/tags" Target="../tags/tag329.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image" Target="../media/image9.emf"/><Relationship Id="rId10" Type="http://schemas.openxmlformats.org/officeDocument/2006/relationships/tags" Target="../tags/tag333.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0.xml"/><Relationship Id="rId7" Type="http://schemas.openxmlformats.org/officeDocument/2006/relationships/image" Target="../media/image7.emf"/><Relationship Id="rId6" Type="http://schemas.openxmlformats.org/officeDocument/2006/relationships/tags" Target="../tags/tag339.xml"/><Relationship Id="rId5" Type="http://schemas.openxmlformats.org/officeDocument/2006/relationships/image" Target="../media/image6.emf"/><Relationship Id="rId4" Type="http://schemas.openxmlformats.org/officeDocument/2006/relationships/tags" Target="../tags/tag338.xml"/><Relationship Id="rId3" Type="http://schemas.openxmlformats.org/officeDocument/2006/relationships/image" Target="../media/image12.png"/><Relationship Id="rId2" Type="http://schemas.openxmlformats.org/officeDocument/2006/relationships/tags" Target="../tags/tag337.xml"/><Relationship Id="rId14" Type="http://schemas.openxmlformats.org/officeDocument/2006/relationships/tags" Target="../tags/tag344.xml"/><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image" Target="../media/image9.emf"/><Relationship Id="rId10" Type="http://schemas.openxmlformats.org/officeDocument/2006/relationships/tags" Target="../tags/tag341.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8.xml"/><Relationship Id="rId7" Type="http://schemas.openxmlformats.org/officeDocument/2006/relationships/image" Target="../media/image7.emf"/><Relationship Id="rId6" Type="http://schemas.openxmlformats.org/officeDocument/2006/relationships/tags" Target="../tags/tag347.xml"/><Relationship Id="rId5" Type="http://schemas.openxmlformats.org/officeDocument/2006/relationships/image" Target="../media/image6.emf"/><Relationship Id="rId4" Type="http://schemas.openxmlformats.org/officeDocument/2006/relationships/tags" Target="../tags/tag346.xml"/><Relationship Id="rId3" Type="http://schemas.openxmlformats.org/officeDocument/2006/relationships/image" Target="../media/image5.png"/><Relationship Id="rId2" Type="http://schemas.openxmlformats.org/officeDocument/2006/relationships/tags" Target="../tags/tag345.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image" Target="../media/image9.emf"/><Relationship Id="rId10" Type="http://schemas.openxmlformats.org/officeDocument/2006/relationships/tags" Target="../tags/tag349.xml"/><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57.xml"/><Relationship Id="rId8" Type="http://schemas.openxmlformats.org/officeDocument/2006/relationships/tags" Target="../tags/tag356.xml"/><Relationship Id="rId7" Type="http://schemas.openxmlformats.org/officeDocument/2006/relationships/image" Target="../media/image1.png"/><Relationship Id="rId6" Type="http://schemas.openxmlformats.org/officeDocument/2006/relationships/tags" Target="../tags/tag355.xml"/><Relationship Id="rId5" Type="http://schemas.openxmlformats.org/officeDocument/2006/relationships/image" Target="../media/image14.png"/><Relationship Id="rId4" Type="http://schemas.openxmlformats.org/officeDocument/2006/relationships/tags" Target="../tags/tag354.xml"/><Relationship Id="rId3" Type="http://schemas.openxmlformats.org/officeDocument/2006/relationships/image" Target="../media/image13.png"/><Relationship Id="rId2" Type="http://schemas.openxmlformats.org/officeDocument/2006/relationships/tags" Target="../tags/tag353.xml"/><Relationship Id="rId19" Type="http://schemas.openxmlformats.org/officeDocument/2006/relationships/tags" Target="../tags/tag364.xml"/><Relationship Id="rId18" Type="http://schemas.openxmlformats.org/officeDocument/2006/relationships/tags" Target="../tags/tag363.xml"/><Relationship Id="rId17" Type="http://schemas.openxmlformats.org/officeDocument/2006/relationships/tags" Target="../tags/tag362.xml"/><Relationship Id="rId16" Type="http://schemas.openxmlformats.org/officeDocument/2006/relationships/tags" Target="../tags/tag361.xml"/><Relationship Id="rId15" Type="http://schemas.openxmlformats.org/officeDocument/2006/relationships/tags" Target="../tags/tag360.xml"/><Relationship Id="rId14" Type="http://schemas.openxmlformats.org/officeDocument/2006/relationships/image" Target="../media/image2.png"/><Relationship Id="rId13" Type="http://schemas.openxmlformats.org/officeDocument/2006/relationships/tags" Target="../tags/tag359.xml"/><Relationship Id="rId12" Type="http://schemas.openxmlformats.org/officeDocument/2006/relationships/image" Target="../media/image16.png"/><Relationship Id="rId11" Type="http://schemas.openxmlformats.org/officeDocument/2006/relationships/tags" Target="../tags/tag358.xml"/><Relationship Id="rId10"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43.xml"/><Relationship Id="rId5" Type="http://schemas.openxmlformats.org/officeDocument/2006/relationships/image" Target="../media/image8.emf"/><Relationship Id="rId4" Type="http://schemas.openxmlformats.org/officeDocument/2006/relationships/tags" Target="../tags/tag42.xml"/><Relationship Id="rId3" Type="http://schemas.openxmlformats.org/officeDocument/2006/relationships/image" Target="../media/image12.png"/><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47.xml"/><Relationship Id="rId7" Type="http://schemas.openxmlformats.org/officeDocument/2006/relationships/image" Target="../media/image7.emf"/><Relationship Id="rId6" Type="http://schemas.openxmlformats.org/officeDocument/2006/relationships/tags" Target="../tags/tag46.xml"/><Relationship Id="rId5" Type="http://schemas.openxmlformats.org/officeDocument/2006/relationships/image" Target="../media/image6.emf"/><Relationship Id="rId4" Type="http://schemas.openxmlformats.org/officeDocument/2006/relationships/tags" Target="../tags/tag45.xml"/><Relationship Id="rId3" Type="http://schemas.openxmlformats.org/officeDocument/2006/relationships/image" Target="../media/image5.png"/><Relationship Id="rId2" Type="http://schemas.openxmlformats.org/officeDocument/2006/relationships/tags" Target="../tags/tag44.xml"/><Relationship Id="rId11" Type="http://schemas.openxmlformats.org/officeDocument/2006/relationships/image" Target="../media/image9.emf"/><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52.xml"/><Relationship Id="rId7" Type="http://schemas.openxmlformats.org/officeDocument/2006/relationships/image" Target="../media/image7.emf"/><Relationship Id="rId6" Type="http://schemas.openxmlformats.org/officeDocument/2006/relationships/tags" Target="../tags/tag51.xml"/><Relationship Id="rId5" Type="http://schemas.openxmlformats.org/officeDocument/2006/relationships/image" Target="../media/image6.emf"/><Relationship Id="rId4" Type="http://schemas.openxmlformats.org/officeDocument/2006/relationships/tags" Target="../tags/tag50.xml"/><Relationship Id="rId3" Type="http://schemas.openxmlformats.org/officeDocument/2006/relationships/image" Target="../media/image5.png"/><Relationship Id="rId2" Type="http://schemas.openxmlformats.org/officeDocument/2006/relationships/tags" Target="../tags/tag49.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image" Target="../media/image9.emf"/><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0.xml"/><Relationship Id="rId7" Type="http://schemas.openxmlformats.org/officeDocument/2006/relationships/image" Target="../media/image7.emf"/><Relationship Id="rId6" Type="http://schemas.openxmlformats.org/officeDocument/2006/relationships/tags" Target="../tags/tag59.xml"/><Relationship Id="rId5" Type="http://schemas.openxmlformats.org/officeDocument/2006/relationships/image" Target="../media/image6.emf"/><Relationship Id="rId4" Type="http://schemas.openxmlformats.org/officeDocument/2006/relationships/tags" Target="../tags/tag58.xml"/><Relationship Id="rId3" Type="http://schemas.openxmlformats.org/officeDocument/2006/relationships/image" Target="../media/image12.png"/><Relationship Id="rId2" Type="http://schemas.openxmlformats.org/officeDocument/2006/relationships/tags" Target="../tags/tag57.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image" Target="../media/image9.emf"/><Relationship Id="rId10" Type="http://schemas.openxmlformats.org/officeDocument/2006/relationships/tags" Target="../tags/tag6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18435"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18436"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18437"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18438"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18439"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18440"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945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946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946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946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946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20483"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20484"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20485"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20486"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21507"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1508"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1509"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1510"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1511"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22531"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2532"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2533"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2534"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2535"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23555"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3556"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23557"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4579"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4580"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4581"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4582"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4583"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5603"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5604"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5605"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5606"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5607"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26627"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6628"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6629"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6630"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6631"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27651"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765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765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765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765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28675"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28676"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28677"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28678"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28679"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28680"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28681"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28682"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28683"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8" Type="http://schemas.openxmlformats.org/officeDocument/2006/relationships/theme" Target="../theme/theme3.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8" Type="http://schemas.openxmlformats.org/officeDocument/2006/relationships/theme" Target="../theme/theme4.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5.xml"/><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5123"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372.xml"/><Relationship Id="rId1" Type="http://schemas.openxmlformats.org/officeDocument/2006/relationships/tags" Target="../tags/tag371.xml"/></Relationships>
</file>

<file path=ppt/slides/_rels/slide10.xml.rels><?xml version="1.0" encoding="UTF-8" standalone="yes"?>
<Relationships xmlns="http://schemas.openxmlformats.org/package/2006/relationships"><Relationship Id="rId9" Type="http://schemas.openxmlformats.org/officeDocument/2006/relationships/tags" Target="../tags/tag465.xml"/><Relationship Id="rId8" Type="http://schemas.openxmlformats.org/officeDocument/2006/relationships/tags" Target="../tags/tag464.xml"/><Relationship Id="rId7" Type="http://schemas.openxmlformats.org/officeDocument/2006/relationships/tags" Target="../tags/tag463.xml"/><Relationship Id="rId6" Type="http://schemas.openxmlformats.org/officeDocument/2006/relationships/tags" Target="../tags/tag462.xml"/><Relationship Id="rId5" Type="http://schemas.openxmlformats.org/officeDocument/2006/relationships/tags" Target="../tags/tag461.xml"/><Relationship Id="rId4" Type="http://schemas.openxmlformats.org/officeDocument/2006/relationships/tags" Target="../tags/tag460.xml"/><Relationship Id="rId3" Type="http://schemas.openxmlformats.org/officeDocument/2006/relationships/tags" Target="../tags/tag459.xml"/><Relationship Id="rId2" Type="http://schemas.openxmlformats.org/officeDocument/2006/relationships/tags" Target="../tags/tag458.xml"/><Relationship Id="rId12" Type="http://schemas.openxmlformats.org/officeDocument/2006/relationships/slideLayout" Target="../slideLayouts/slideLayout6.xml"/><Relationship Id="rId11" Type="http://schemas.openxmlformats.org/officeDocument/2006/relationships/tags" Target="../tags/tag467.xml"/><Relationship Id="rId10" Type="http://schemas.openxmlformats.org/officeDocument/2006/relationships/tags" Target="../tags/tag466.xml"/><Relationship Id="rId1" Type="http://schemas.openxmlformats.org/officeDocument/2006/relationships/tags" Target="../tags/tag457.xml"/></Relationships>
</file>

<file path=ppt/slides/_rels/slide11.xml.rels><?xml version="1.0" encoding="UTF-8" standalone="yes"?>
<Relationships xmlns="http://schemas.openxmlformats.org/package/2006/relationships"><Relationship Id="rId9" Type="http://schemas.openxmlformats.org/officeDocument/2006/relationships/tags" Target="../tags/tag476.xml"/><Relationship Id="rId8" Type="http://schemas.openxmlformats.org/officeDocument/2006/relationships/tags" Target="../tags/tag475.xml"/><Relationship Id="rId7" Type="http://schemas.openxmlformats.org/officeDocument/2006/relationships/tags" Target="../tags/tag474.xml"/><Relationship Id="rId6" Type="http://schemas.openxmlformats.org/officeDocument/2006/relationships/tags" Target="../tags/tag473.xml"/><Relationship Id="rId5" Type="http://schemas.openxmlformats.org/officeDocument/2006/relationships/tags" Target="../tags/tag472.xml"/><Relationship Id="rId4" Type="http://schemas.openxmlformats.org/officeDocument/2006/relationships/tags" Target="../tags/tag471.xml"/><Relationship Id="rId3" Type="http://schemas.openxmlformats.org/officeDocument/2006/relationships/tags" Target="../tags/tag470.xml"/><Relationship Id="rId2" Type="http://schemas.openxmlformats.org/officeDocument/2006/relationships/tags" Target="../tags/tag469.xml"/><Relationship Id="rId13" Type="http://schemas.openxmlformats.org/officeDocument/2006/relationships/slideLayout" Target="../slideLayouts/slideLayout6.xml"/><Relationship Id="rId12" Type="http://schemas.openxmlformats.org/officeDocument/2006/relationships/tags" Target="../tags/tag479.xml"/><Relationship Id="rId11" Type="http://schemas.openxmlformats.org/officeDocument/2006/relationships/tags" Target="../tags/tag478.xml"/><Relationship Id="rId10" Type="http://schemas.openxmlformats.org/officeDocument/2006/relationships/tags" Target="../tags/tag477.xml"/><Relationship Id="rId1" Type="http://schemas.openxmlformats.org/officeDocument/2006/relationships/tags" Target="../tags/tag468.xml"/></Relationships>
</file>

<file path=ppt/slides/_rels/slide12.xml.rels><?xml version="1.0" encoding="UTF-8" standalone="yes"?>
<Relationships xmlns="http://schemas.openxmlformats.org/package/2006/relationships"><Relationship Id="rId9" Type="http://schemas.openxmlformats.org/officeDocument/2006/relationships/tags" Target="../tags/tag487.xml"/><Relationship Id="rId8" Type="http://schemas.openxmlformats.org/officeDocument/2006/relationships/tags" Target="../tags/tag486.xml"/><Relationship Id="rId7" Type="http://schemas.openxmlformats.org/officeDocument/2006/relationships/image" Target="../media/image20.jpeg"/><Relationship Id="rId6" Type="http://schemas.openxmlformats.org/officeDocument/2006/relationships/tags" Target="../tags/tag485.xml"/><Relationship Id="rId5" Type="http://schemas.openxmlformats.org/officeDocument/2006/relationships/tags" Target="../tags/tag484.xml"/><Relationship Id="rId4" Type="http://schemas.openxmlformats.org/officeDocument/2006/relationships/tags" Target="../tags/tag483.xml"/><Relationship Id="rId3" Type="http://schemas.openxmlformats.org/officeDocument/2006/relationships/tags" Target="../tags/tag482.xml"/><Relationship Id="rId2" Type="http://schemas.openxmlformats.org/officeDocument/2006/relationships/tags" Target="../tags/tag481.xml"/><Relationship Id="rId12" Type="http://schemas.openxmlformats.org/officeDocument/2006/relationships/slideLayout" Target="../slideLayouts/slideLayout6.xml"/><Relationship Id="rId11" Type="http://schemas.openxmlformats.org/officeDocument/2006/relationships/tags" Target="../tags/tag488.xml"/><Relationship Id="rId10" Type="http://schemas.openxmlformats.org/officeDocument/2006/relationships/image" Target="../media/image21.jpeg"/><Relationship Id="rId1" Type="http://schemas.openxmlformats.org/officeDocument/2006/relationships/tags" Target="../tags/tag480.xml"/></Relationships>
</file>

<file path=ppt/slides/_rels/slide13.xml.rels><?xml version="1.0" encoding="UTF-8" standalone="yes"?>
<Relationships xmlns="http://schemas.openxmlformats.org/package/2006/relationships"><Relationship Id="rId9" Type="http://schemas.openxmlformats.org/officeDocument/2006/relationships/tags" Target="../tags/tag497.xml"/><Relationship Id="rId8" Type="http://schemas.openxmlformats.org/officeDocument/2006/relationships/tags" Target="../tags/tag496.xml"/><Relationship Id="rId7" Type="http://schemas.openxmlformats.org/officeDocument/2006/relationships/tags" Target="../tags/tag495.xml"/><Relationship Id="rId6" Type="http://schemas.openxmlformats.org/officeDocument/2006/relationships/tags" Target="../tags/tag494.xml"/><Relationship Id="rId5" Type="http://schemas.openxmlformats.org/officeDocument/2006/relationships/tags" Target="../tags/tag493.xml"/><Relationship Id="rId4" Type="http://schemas.openxmlformats.org/officeDocument/2006/relationships/tags" Target="../tags/tag492.xml"/><Relationship Id="rId3" Type="http://schemas.openxmlformats.org/officeDocument/2006/relationships/tags" Target="../tags/tag491.xml"/><Relationship Id="rId2" Type="http://schemas.openxmlformats.org/officeDocument/2006/relationships/tags" Target="../tags/tag490.xml"/><Relationship Id="rId12" Type="http://schemas.openxmlformats.org/officeDocument/2006/relationships/slideLayout" Target="../slideLayouts/slideLayout6.xml"/><Relationship Id="rId11" Type="http://schemas.openxmlformats.org/officeDocument/2006/relationships/tags" Target="../tags/tag499.xml"/><Relationship Id="rId10" Type="http://schemas.openxmlformats.org/officeDocument/2006/relationships/tags" Target="../tags/tag498.xml"/><Relationship Id="rId1" Type="http://schemas.openxmlformats.org/officeDocument/2006/relationships/tags" Target="../tags/tag489.xml"/></Relationships>
</file>

<file path=ppt/slides/_rels/slide14.xml.rels><?xml version="1.0" encoding="UTF-8" standalone="yes"?>
<Relationships xmlns="http://schemas.openxmlformats.org/package/2006/relationships"><Relationship Id="rId9" Type="http://schemas.openxmlformats.org/officeDocument/2006/relationships/tags" Target="../tags/tag507.xml"/><Relationship Id="rId8" Type="http://schemas.openxmlformats.org/officeDocument/2006/relationships/tags" Target="../tags/tag506.xml"/><Relationship Id="rId7" Type="http://schemas.openxmlformats.org/officeDocument/2006/relationships/image" Target="../media/image20.jpeg"/><Relationship Id="rId6" Type="http://schemas.openxmlformats.org/officeDocument/2006/relationships/tags" Target="../tags/tag505.xml"/><Relationship Id="rId5" Type="http://schemas.openxmlformats.org/officeDocument/2006/relationships/tags" Target="../tags/tag504.xml"/><Relationship Id="rId4" Type="http://schemas.openxmlformats.org/officeDocument/2006/relationships/tags" Target="../tags/tag503.xml"/><Relationship Id="rId3" Type="http://schemas.openxmlformats.org/officeDocument/2006/relationships/tags" Target="../tags/tag502.xml"/><Relationship Id="rId2" Type="http://schemas.openxmlformats.org/officeDocument/2006/relationships/tags" Target="../tags/tag501.xml"/><Relationship Id="rId12" Type="http://schemas.openxmlformats.org/officeDocument/2006/relationships/slideLayout" Target="../slideLayouts/slideLayout6.xml"/><Relationship Id="rId11" Type="http://schemas.openxmlformats.org/officeDocument/2006/relationships/tags" Target="../tags/tag508.xml"/><Relationship Id="rId10" Type="http://schemas.openxmlformats.org/officeDocument/2006/relationships/image" Target="../media/image21.jpeg"/><Relationship Id="rId1" Type="http://schemas.openxmlformats.org/officeDocument/2006/relationships/tags" Target="../tags/tag500.xml"/></Relationships>
</file>

<file path=ppt/slides/_rels/slide15.xml.rels><?xml version="1.0" encoding="UTF-8" standalone="yes"?>
<Relationships xmlns="http://schemas.openxmlformats.org/package/2006/relationships"><Relationship Id="rId9" Type="http://schemas.openxmlformats.org/officeDocument/2006/relationships/tags" Target="../tags/tag516.xml"/><Relationship Id="rId8" Type="http://schemas.openxmlformats.org/officeDocument/2006/relationships/tags" Target="../tags/tag515.xml"/><Relationship Id="rId7" Type="http://schemas.openxmlformats.org/officeDocument/2006/relationships/tags" Target="../tags/tag514.xml"/><Relationship Id="rId6" Type="http://schemas.openxmlformats.org/officeDocument/2006/relationships/tags" Target="../tags/tag513.xml"/><Relationship Id="rId5" Type="http://schemas.openxmlformats.org/officeDocument/2006/relationships/image" Target="../media/image22.png"/><Relationship Id="rId4" Type="http://schemas.openxmlformats.org/officeDocument/2006/relationships/tags" Target="../tags/tag512.xml"/><Relationship Id="rId3" Type="http://schemas.openxmlformats.org/officeDocument/2006/relationships/tags" Target="../tags/tag511.xml"/><Relationship Id="rId2" Type="http://schemas.openxmlformats.org/officeDocument/2006/relationships/tags" Target="../tags/tag510.xml"/><Relationship Id="rId16" Type="http://schemas.openxmlformats.org/officeDocument/2006/relationships/slideLayout" Target="../slideLayouts/slideLayout6.xml"/><Relationship Id="rId15" Type="http://schemas.openxmlformats.org/officeDocument/2006/relationships/tags" Target="../tags/tag521.xml"/><Relationship Id="rId14" Type="http://schemas.openxmlformats.org/officeDocument/2006/relationships/tags" Target="../tags/tag520.xml"/><Relationship Id="rId13" Type="http://schemas.openxmlformats.org/officeDocument/2006/relationships/image" Target="../media/image23.jpeg"/><Relationship Id="rId12" Type="http://schemas.openxmlformats.org/officeDocument/2006/relationships/tags" Target="../tags/tag519.xml"/><Relationship Id="rId11" Type="http://schemas.openxmlformats.org/officeDocument/2006/relationships/tags" Target="../tags/tag518.xml"/><Relationship Id="rId10" Type="http://schemas.openxmlformats.org/officeDocument/2006/relationships/tags" Target="../tags/tag517.xml"/><Relationship Id="rId1" Type="http://schemas.openxmlformats.org/officeDocument/2006/relationships/tags" Target="../tags/tag50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22.xml"/></Relationships>
</file>

<file path=ppt/slides/_rels/slide17.xml.rels><?xml version="1.0" encoding="UTF-8" standalone="yes"?>
<Relationships xmlns="http://schemas.openxmlformats.org/package/2006/relationships"><Relationship Id="rId9" Type="http://schemas.openxmlformats.org/officeDocument/2006/relationships/tags" Target="../tags/tag531.xml"/><Relationship Id="rId8" Type="http://schemas.openxmlformats.org/officeDocument/2006/relationships/tags" Target="../tags/tag530.xml"/><Relationship Id="rId7" Type="http://schemas.openxmlformats.org/officeDocument/2006/relationships/tags" Target="../tags/tag529.xml"/><Relationship Id="rId6" Type="http://schemas.openxmlformats.org/officeDocument/2006/relationships/tags" Target="../tags/tag528.xml"/><Relationship Id="rId5" Type="http://schemas.openxmlformats.org/officeDocument/2006/relationships/tags" Target="../tags/tag527.xml"/><Relationship Id="rId4" Type="http://schemas.openxmlformats.org/officeDocument/2006/relationships/tags" Target="../tags/tag526.xml"/><Relationship Id="rId3" Type="http://schemas.openxmlformats.org/officeDocument/2006/relationships/tags" Target="../tags/tag525.xml"/><Relationship Id="rId2" Type="http://schemas.openxmlformats.org/officeDocument/2006/relationships/tags" Target="../tags/tag524.xml"/><Relationship Id="rId12" Type="http://schemas.openxmlformats.org/officeDocument/2006/relationships/slideLayout" Target="../slideLayouts/slideLayout6.xml"/><Relationship Id="rId11" Type="http://schemas.openxmlformats.org/officeDocument/2006/relationships/tags" Target="../tags/tag533.xml"/><Relationship Id="rId10" Type="http://schemas.openxmlformats.org/officeDocument/2006/relationships/tags" Target="../tags/tag532.xml"/><Relationship Id="rId1" Type="http://schemas.openxmlformats.org/officeDocument/2006/relationships/tags" Target="../tags/tag523.xml"/></Relationships>
</file>

<file path=ppt/slides/_rels/slide18.xml.rels><?xml version="1.0" encoding="UTF-8" standalone="yes"?>
<Relationships xmlns="http://schemas.openxmlformats.org/package/2006/relationships"><Relationship Id="rId9" Type="http://schemas.openxmlformats.org/officeDocument/2006/relationships/tags" Target="../tags/tag541.xml"/><Relationship Id="rId8" Type="http://schemas.openxmlformats.org/officeDocument/2006/relationships/tags" Target="../tags/tag540.xml"/><Relationship Id="rId7" Type="http://schemas.openxmlformats.org/officeDocument/2006/relationships/tags" Target="../tags/tag539.xml"/><Relationship Id="rId6" Type="http://schemas.openxmlformats.org/officeDocument/2006/relationships/tags" Target="../tags/tag538.xml"/><Relationship Id="rId5" Type="http://schemas.openxmlformats.org/officeDocument/2006/relationships/image" Target="../media/image22.png"/><Relationship Id="rId4" Type="http://schemas.openxmlformats.org/officeDocument/2006/relationships/tags" Target="../tags/tag537.xml"/><Relationship Id="rId3" Type="http://schemas.openxmlformats.org/officeDocument/2006/relationships/tags" Target="../tags/tag536.xml"/><Relationship Id="rId2" Type="http://schemas.openxmlformats.org/officeDocument/2006/relationships/tags" Target="../tags/tag535.xml"/><Relationship Id="rId16" Type="http://schemas.openxmlformats.org/officeDocument/2006/relationships/slideLayout" Target="../slideLayouts/slideLayout6.xml"/><Relationship Id="rId15" Type="http://schemas.openxmlformats.org/officeDocument/2006/relationships/tags" Target="../tags/tag546.xml"/><Relationship Id="rId14" Type="http://schemas.openxmlformats.org/officeDocument/2006/relationships/tags" Target="../tags/tag545.xml"/><Relationship Id="rId13" Type="http://schemas.openxmlformats.org/officeDocument/2006/relationships/image" Target="../media/image23.jpeg"/><Relationship Id="rId12" Type="http://schemas.openxmlformats.org/officeDocument/2006/relationships/tags" Target="../tags/tag544.xml"/><Relationship Id="rId11" Type="http://schemas.openxmlformats.org/officeDocument/2006/relationships/tags" Target="../tags/tag543.xml"/><Relationship Id="rId10" Type="http://schemas.openxmlformats.org/officeDocument/2006/relationships/tags" Target="../tags/tag542.xml"/><Relationship Id="rId1" Type="http://schemas.openxmlformats.org/officeDocument/2006/relationships/tags" Target="../tags/tag534.xml"/></Relationships>
</file>

<file path=ppt/slides/_rels/slide19.xml.rels><?xml version="1.0" encoding="UTF-8" standalone="yes"?>
<Relationships xmlns="http://schemas.openxmlformats.org/package/2006/relationships"><Relationship Id="rId9" Type="http://schemas.openxmlformats.org/officeDocument/2006/relationships/tags" Target="../tags/tag554.xml"/><Relationship Id="rId8" Type="http://schemas.openxmlformats.org/officeDocument/2006/relationships/tags" Target="../tags/tag553.xml"/><Relationship Id="rId7" Type="http://schemas.openxmlformats.org/officeDocument/2006/relationships/image" Target="../media/image20.jpeg"/><Relationship Id="rId6" Type="http://schemas.openxmlformats.org/officeDocument/2006/relationships/tags" Target="../tags/tag552.xml"/><Relationship Id="rId5" Type="http://schemas.openxmlformats.org/officeDocument/2006/relationships/tags" Target="../tags/tag551.xml"/><Relationship Id="rId4" Type="http://schemas.openxmlformats.org/officeDocument/2006/relationships/tags" Target="../tags/tag550.xml"/><Relationship Id="rId3" Type="http://schemas.openxmlformats.org/officeDocument/2006/relationships/tags" Target="../tags/tag549.xml"/><Relationship Id="rId2" Type="http://schemas.openxmlformats.org/officeDocument/2006/relationships/tags" Target="../tags/tag548.xml"/><Relationship Id="rId12" Type="http://schemas.openxmlformats.org/officeDocument/2006/relationships/slideLayout" Target="../slideLayouts/slideLayout6.xml"/><Relationship Id="rId11" Type="http://schemas.openxmlformats.org/officeDocument/2006/relationships/tags" Target="../tags/tag555.xml"/><Relationship Id="rId10" Type="http://schemas.openxmlformats.org/officeDocument/2006/relationships/image" Target="../media/image21.jpeg"/><Relationship Id="rId1" Type="http://schemas.openxmlformats.org/officeDocument/2006/relationships/tags" Target="../tags/tag547.xml"/></Relationships>
</file>

<file path=ppt/slides/_rels/slide2.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0" Type="http://schemas.openxmlformats.org/officeDocument/2006/relationships/notesSlide" Target="../notesSlides/notesSlide2.xml"/><Relationship Id="rId3" Type="http://schemas.openxmlformats.org/officeDocument/2006/relationships/tags" Target="../tags/tag375.xml"/><Relationship Id="rId29" Type="http://schemas.openxmlformats.org/officeDocument/2006/relationships/slideLayout" Target="../slideLayouts/slideLayout18.xml"/><Relationship Id="rId28" Type="http://schemas.openxmlformats.org/officeDocument/2006/relationships/tags" Target="../tags/tag400.xml"/><Relationship Id="rId27" Type="http://schemas.openxmlformats.org/officeDocument/2006/relationships/tags" Target="../tags/tag399.xml"/><Relationship Id="rId26" Type="http://schemas.openxmlformats.org/officeDocument/2006/relationships/tags" Target="../tags/tag398.xml"/><Relationship Id="rId25" Type="http://schemas.openxmlformats.org/officeDocument/2006/relationships/tags" Target="../tags/tag397.xml"/><Relationship Id="rId24" Type="http://schemas.openxmlformats.org/officeDocument/2006/relationships/tags" Target="../tags/tag396.xml"/><Relationship Id="rId23" Type="http://schemas.openxmlformats.org/officeDocument/2006/relationships/tags" Target="../tags/tag395.xml"/><Relationship Id="rId22" Type="http://schemas.openxmlformats.org/officeDocument/2006/relationships/tags" Target="../tags/tag394.xml"/><Relationship Id="rId21" Type="http://schemas.openxmlformats.org/officeDocument/2006/relationships/tags" Target="../tags/tag393.xml"/><Relationship Id="rId20" Type="http://schemas.openxmlformats.org/officeDocument/2006/relationships/tags" Target="../tags/tag392.xml"/><Relationship Id="rId2" Type="http://schemas.openxmlformats.org/officeDocument/2006/relationships/tags" Target="../tags/tag374.xml"/><Relationship Id="rId19" Type="http://schemas.openxmlformats.org/officeDocument/2006/relationships/tags" Target="../tags/tag391.xml"/><Relationship Id="rId18" Type="http://schemas.openxmlformats.org/officeDocument/2006/relationships/tags" Target="../tags/tag390.xml"/><Relationship Id="rId17" Type="http://schemas.openxmlformats.org/officeDocument/2006/relationships/tags" Target="../tags/tag389.xml"/><Relationship Id="rId16" Type="http://schemas.openxmlformats.org/officeDocument/2006/relationships/tags" Target="../tags/tag388.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20.xml.rels><?xml version="1.0" encoding="UTF-8" standalone="yes"?>
<Relationships xmlns="http://schemas.openxmlformats.org/package/2006/relationships"><Relationship Id="rId9" Type="http://schemas.openxmlformats.org/officeDocument/2006/relationships/tags" Target="../tags/tag564.xml"/><Relationship Id="rId8" Type="http://schemas.openxmlformats.org/officeDocument/2006/relationships/tags" Target="../tags/tag563.xml"/><Relationship Id="rId7" Type="http://schemas.openxmlformats.org/officeDocument/2006/relationships/tags" Target="../tags/tag562.xml"/><Relationship Id="rId6" Type="http://schemas.openxmlformats.org/officeDocument/2006/relationships/tags" Target="../tags/tag561.xml"/><Relationship Id="rId5" Type="http://schemas.openxmlformats.org/officeDocument/2006/relationships/tags" Target="../tags/tag560.xml"/><Relationship Id="rId4" Type="http://schemas.openxmlformats.org/officeDocument/2006/relationships/tags" Target="../tags/tag559.xml"/><Relationship Id="rId3" Type="http://schemas.openxmlformats.org/officeDocument/2006/relationships/tags" Target="../tags/tag558.xml"/><Relationship Id="rId25" Type="http://schemas.openxmlformats.org/officeDocument/2006/relationships/slideLayout" Target="../slideLayouts/slideLayout6.xml"/><Relationship Id="rId24" Type="http://schemas.openxmlformats.org/officeDocument/2006/relationships/tags" Target="../tags/tag579.xml"/><Relationship Id="rId23" Type="http://schemas.openxmlformats.org/officeDocument/2006/relationships/tags" Target="../tags/tag578.xml"/><Relationship Id="rId22" Type="http://schemas.openxmlformats.org/officeDocument/2006/relationships/tags" Target="../tags/tag577.xml"/><Relationship Id="rId21" Type="http://schemas.openxmlformats.org/officeDocument/2006/relationships/tags" Target="../tags/tag576.xml"/><Relationship Id="rId20" Type="http://schemas.openxmlformats.org/officeDocument/2006/relationships/tags" Target="../tags/tag575.xml"/><Relationship Id="rId2" Type="http://schemas.openxmlformats.org/officeDocument/2006/relationships/tags" Target="../tags/tag557.xml"/><Relationship Id="rId19" Type="http://schemas.openxmlformats.org/officeDocument/2006/relationships/tags" Target="../tags/tag574.xml"/><Relationship Id="rId18" Type="http://schemas.openxmlformats.org/officeDocument/2006/relationships/tags" Target="../tags/tag573.xml"/><Relationship Id="rId17" Type="http://schemas.openxmlformats.org/officeDocument/2006/relationships/tags" Target="../tags/tag572.xml"/><Relationship Id="rId16" Type="http://schemas.openxmlformats.org/officeDocument/2006/relationships/tags" Target="../tags/tag571.xml"/><Relationship Id="rId15" Type="http://schemas.openxmlformats.org/officeDocument/2006/relationships/tags" Target="../tags/tag570.xml"/><Relationship Id="rId14" Type="http://schemas.openxmlformats.org/officeDocument/2006/relationships/tags" Target="../tags/tag569.xml"/><Relationship Id="rId13" Type="http://schemas.openxmlformats.org/officeDocument/2006/relationships/tags" Target="../tags/tag568.xml"/><Relationship Id="rId12" Type="http://schemas.openxmlformats.org/officeDocument/2006/relationships/tags" Target="../tags/tag567.xml"/><Relationship Id="rId11" Type="http://schemas.openxmlformats.org/officeDocument/2006/relationships/tags" Target="../tags/tag566.xml"/><Relationship Id="rId10" Type="http://schemas.openxmlformats.org/officeDocument/2006/relationships/tags" Target="../tags/tag565.xml"/><Relationship Id="rId1" Type="http://schemas.openxmlformats.org/officeDocument/2006/relationships/tags" Target="../tags/tag556.xml"/></Relationships>
</file>

<file path=ppt/slides/_rels/slide21.xml.rels><?xml version="1.0" encoding="UTF-8" standalone="yes"?>
<Relationships xmlns="http://schemas.openxmlformats.org/package/2006/relationships"><Relationship Id="rId9" Type="http://schemas.openxmlformats.org/officeDocument/2006/relationships/tags" Target="../tags/tag588.xml"/><Relationship Id="rId8" Type="http://schemas.openxmlformats.org/officeDocument/2006/relationships/tags" Target="../tags/tag587.xml"/><Relationship Id="rId7" Type="http://schemas.openxmlformats.org/officeDocument/2006/relationships/tags" Target="../tags/tag586.xml"/><Relationship Id="rId6" Type="http://schemas.openxmlformats.org/officeDocument/2006/relationships/tags" Target="../tags/tag585.xml"/><Relationship Id="rId5" Type="http://schemas.openxmlformats.org/officeDocument/2006/relationships/tags" Target="../tags/tag584.xml"/><Relationship Id="rId4" Type="http://schemas.openxmlformats.org/officeDocument/2006/relationships/tags" Target="../tags/tag583.xml"/><Relationship Id="rId3" Type="http://schemas.openxmlformats.org/officeDocument/2006/relationships/tags" Target="../tags/tag582.xml"/><Relationship Id="rId2" Type="http://schemas.openxmlformats.org/officeDocument/2006/relationships/tags" Target="../tags/tag581.xml"/><Relationship Id="rId12" Type="http://schemas.openxmlformats.org/officeDocument/2006/relationships/slideLayout" Target="../slideLayouts/slideLayout6.xml"/><Relationship Id="rId11" Type="http://schemas.openxmlformats.org/officeDocument/2006/relationships/tags" Target="../tags/tag590.xml"/><Relationship Id="rId10" Type="http://schemas.openxmlformats.org/officeDocument/2006/relationships/tags" Target="../tags/tag589.xml"/><Relationship Id="rId1" Type="http://schemas.openxmlformats.org/officeDocument/2006/relationships/tags" Target="../tags/tag580.xml"/></Relationships>
</file>

<file path=ppt/slides/_rels/slide22.xml.rels><?xml version="1.0" encoding="UTF-8" standalone="yes"?>
<Relationships xmlns="http://schemas.openxmlformats.org/package/2006/relationships"><Relationship Id="rId9" Type="http://schemas.openxmlformats.org/officeDocument/2006/relationships/tags" Target="../tags/tag599.xml"/><Relationship Id="rId8" Type="http://schemas.openxmlformats.org/officeDocument/2006/relationships/tags" Target="../tags/tag598.xml"/><Relationship Id="rId7" Type="http://schemas.openxmlformats.org/officeDocument/2006/relationships/tags" Target="../tags/tag597.xml"/><Relationship Id="rId6" Type="http://schemas.openxmlformats.org/officeDocument/2006/relationships/tags" Target="../tags/tag596.xml"/><Relationship Id="rId5" Type="http://schemas.openxmlformats.org/officeDocument/2006/relationships/tags" Target="../tags/tag595.xml"/><Relationship Id="rId4" Type="http://schemas.openxmlformats.org/officeDocument/2006/relationships/tags" Target="../tags/tag594.xml"/><Relationship Id="rId3" Type="http://schemas.openxmlformats.org/officeDocument/2006/relationships/tags" Target="../tags/tag593.xml"/><Relationship Id="rId2" Type="http://schemas.openxmlformats.org/officeDocument/2006/relationships/tags" Target="../tags/tag592.xml"/><Relationship Id="rId13" Type="http://schemas.openxmlformats.org/officeDocument/2006/relationships/slideLayout" Target="../slideLayouts/slideLayout52.xml"/><Relationship Id="rId12" Type="http://schemas.openxmlformats.org/officeDocument/2006/relationships/tags" Target="../tags/tag602.xml"/><Relationship Id="rId11" Type="http://schemas.openxmlformats.org/officeDocument/2006/relationships/tags" Target="../tags/tag601.xml"/><Relationship Id="rId10" Type="http://schemas.openxmlformats.org/officeDocument/2006/relationships/tags" Target="../tags/tag600.xml"/><Relationship Id="rId1" Type="http://schemas.openxmlformats.org/officeDocument/2006/relationships/tags" Target="../tags/tag591.xml"/></Relationships>
</file>

<file path=ppt/slides/_rels/slide23.xml.rels><?xml version="1.0" encoding="UTF-8" standalone="yes"?>
<Relationships xmlns="http://schemas.openxmlformats.org/package/2006/relationships"><Relationship Id="rId9" Type="http://schemas.openxmlformats.org/officeDocument/2006/relationships/tags" Target="../tags/tag611.xml"/><Relationship Id="rId8" Type="http://schemas.openxmlformats.org/officeDocument/2006/relationships/tags" Target="../tags/tag610.xml"/><Relationship Id="rId7" Type="http://schemas.openxmlformats.org/officeDocument/2006/relationships/tags" Target="../tags/tag609.xml"/><Relationship Id="rId6" Type="http://schemas.openxmlformats.org/officeDocument/2006/relationships/tags" Target="../tags/tag608.xml"/><Relationship Id="rId5" Type="http://schemas.openxmlformats.org/officeDocument/2006/relationships/tags" Target="../tags/tag607.xml"/><Relationship Id="rId4" Type="http://schemas.openxmlformats.org/officeDocument/2006/relationships/tags" Target="../tags/tag606.xml"/><Relationship Id="rId3" Type="http://schemas.openxmlformats.org/officeDocument/2006/relationships/tags" Target="../tags/tag605.xml"/><Relationship Id="rId2" Type="http://schemas.openxmlformats.org/officeDocument/2006/relationships/tags" Target="../tags/tag604.xml"/><Relationship Id="rId12" Type="http://schemas.openxmlformats.org/officeDocument/2006/relationships/slideLayout" Target="../slideLayouts/slideLayout6.xml"/><Relationship Id="rId11" Type="http://schemas.openxmlformats.org/officeDocument/2006/relationships/tags" Target="../tags/tag613.xml"/><Relationship Id="rId10" Type="http://schemas.openxmlformats.org/officeDocument/2006/relationships/tags" Target="../tags/tag612.xml"/><Relationship Id="rId1" Type="http://schemas.openxmlformats.org/officeDocument/2006/relationships/tags" Target="../tags/tag60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14.xml"/></Relationships>
</file>

<file path=ppt/slides/_rels/slide25.xml.rels><?xml version="1.0" encoding="UTF-8" standalone="yes"?>
<Relationships xmlns="http://schemas.openxmlformats.org/package/2006/relationships"><Relationship Id="rId9" Type="http://schemas.openxmlformats.org/officeDocument/2006/relationships/tags" Target="../tags/tag623.xml"/><Relationship Id="rId8" Type="http://schemas.openxmlformats.org/officeDocument/2006/relationships/tags" Target="../tags/tag622.xml"/><Relationship Id="rId7" Type="http://schemas.openxmlformats.org/officeDocument/2006/relationships/tags" Target="../tags/tag621.xml"/><Relationship Id="rId6" Type="http://schemas.openxmlformats.org/officeDocument/2006/relationships/tags" Target="../tags/tag620.xml"/><Relationship Id="rId5" Type="http://schemas.openxmlformats.org/officeDocument/2006/relationships/tags" Target="../tags/tag619.xml"/><Relationship Id="rId4" Type="http://schemas.openxmlformats.org/officeDocument/2006/relationships/tags" Target="../tags/tag618.xml"/><Relationship Id="rId3" Type="http://schemas.openxmlformats.org/officeDocument/2006/relationships/tags" Target="../tags/tag617.xml"/><Relationship Id="rId2" Type="http://schemas.openxmlformats.org/officeDocument/2006/relationships/tags" Target="../tags/tag616.xml"/><Relationship Id="rId12" Type="http://schemas.openxmlformats.org/officeDocument/2006/relationships/slideLayout" Target="../slideLayouts/slideLayout6.xml"/><Relationship Id="rId11" Type="http://schemas.openxmlformats.org/officeDocument/2006/relationships/tags" Target="../tags/tag625.xml"/><Relationship Id="rId10" Type="http://schemas.openxmlformats.org/officeDocument/2006/relationships/tags" Target="../tags/tag624.xml"/><Relationship Id="rId1" Type="http://schemas.openxmlformats.org/officeDocument/2006/relationships/tags" Target="../tags/tag615.xml"/></Relationships>
</file>

<file path=ppt/slides/_rels/slide26.xml.rels><?xml version="1.0" encoding="UTF-8" standalone="yes"?>
<Relationships xmlns="http://schemas.openxmlformats.org/package/2006/relationships"><Relationship Id="rId9" Type="http://schemas.openxmlformats.org/officeDocument/2006/relationships/tags" Target="../tags/tag634.xml"/><Relationship Id="rId8" Type="http://schemas.openxmlformats.org/officeDocument/2006/relationships/tags" Target="../tags/tag633.xml"/><Relationship Id="rId7" Type="http://schemas.openxmlformats.org/officeDocument/2006/relationships/tags" Target="../tags/tag632.xml"/><Relationship Id="rId6" Type="http://schemas.openxmlformats.org/officeDocument/2006/relationships/tags" Target="../tags/tag631.xml"/><Relationship Id="rId5" Type="http://schemas.openxmlformats.org/officeDocument/2006/relationships/tags" Target="../tags/tag630.xml"/><Relationship Id="rId4" Type="http://schemas.openxmlformats.org/officeDocument/2006/relationships/tags" Target="../tags/tag629.xml"/><Relationship Id="rId3" Type="http://schemas.openxmlformats.org/officeDocument/2006/relationships/tags" Target="../tags/tag628.xml"/><Relationship Id="rId2" Type="http://schemas.openxmlformats.org/officeDocument/2006/relationships/tags" Target="../tags/tag627.xml"/><Relationship Id="rId12" Type="http://schemas.openxmlformats.org/officeDocument/2006/relationships/slideLayout" Target="../slideLayouts/slideLayout6.xml"/><Relationship Id="rId11" Type="http://schemas.openxmlformats.org/officeDocument/2006/relationships/tags" Target="../tags/tag636.xml"/><Relationship Id="rId10" Type="http://schemas.openxmlformats.org/officeDocument/2006/relationships/tags" Target="../tags/tag635.xml"/><Relationship Id="rId1" Type="http://schemas.openxmlformats.org/officeDocument/2006/relationships/tags" Target="../tags/tag626.xml"/></Relationships>
</file>

<file path=ppt/slides/_rels/slide27.xml.rels><?xml version="1.0" encoding="UTF-8" standalone="yes"?>
<Relationships xmlns="http://schemas.openxmlformats.org/package/2006/relationships"><Relationship Id="rId9" Type="http://schemas.openxmlformats.org/officeDocument/2006/relationships/tags" Target="../tags/tag645.xml"/><Relationship Id="rId8" Type="http://schemas.openxmlformats.org/officeDocument/2006/relationships/tags" Target="../tags/tag644.xml"/><Relationship Id="rId7" Type="http://schemas.openxmlformats.org/officeDocument/2006/relationships/tags" Target="../tags/tag643.xml"/><Relationship Id="rId6" Type="http://schemas.openxmlformats.org/officeDocument/2006/relationships/tags" Target="../tags/tag642.xml"/><Relationship Id="rId5" Type="http://schemas.openxmlformats.org/officeDocument/2006/relationships/tags" Target="../tags/tag641.xml"/><Relationship Id="rId4" Type="http://schemas.openxmlformats.org/officeDocument/2006/relationships/tags" Target="../tags/tag640.xml"/><Relationship Id="rId3" Type="http://schemas.openxmlformats.org/officeDocument/2006/relationships/tags" Target="../tags/tag639.xml"/><Relationship Id="rId2" Type="http://schemas.openxmlformats.org/officeDocument/2006/relationships/tags" Target="../tags/tag638.xml"/><Relationship Id="rId12" Type="http://schemas.openxmlformats.org/officeDocument/2006/relationships/slideLayout" Target="../slideLayouts/slideLayout6.xml"/><Relationship Id="rId11" Type="http://schemas.openxmlformats.org/officeDocument/2006/relationships/tags" Target="../tags/tag647.xml"/><Relationship Id="rId10" Type="http://schemas.openxmlformats.org/officeDocument/2006/relationships/tags" Target="../tags/tag646.xml"/><Relationship Id="rId1" Type="http://schemas.openxmlformats.org/officeDocument/2006/relationships/tags" Target="../tags/tag637.xml"/></Relationships>
</file>

<file path=ppt/slides/_rels/slide28.xml.rels><?xml version="1.0" encoding="UTF-8" standalone="yes"?>
<Relationships xmlns="http://schemas.openxmlformats.org/package/2006/relationships"><Relationship Id="rId9" Type="http://schemas.openxmlformats.org/officeDocument/2006/relationships/tags" Target="../tags/tag656.xml"/><Relationship Id="rId8" Type="http://schemas.openxmlformats.org/officeDocument/2006/relationships/tags" Target="../tags/tag655.xml"/><Relationship Id="rId7" Type="http://schemas.openxmlformats.org/officeDocument/2006/relationships/tags" Target="../tags/tag654.xml"/><Relationship Id="rId6" Type="http://schemas.openxmlformats.org/officeDocument/2006/relationships/tags" Target="../tags/tag653.xml"/><Relationship Id="rId5" Type="http://schemas.openxmlformats.org/officeDocument/2006/relationships/tags" Target="../tags/tag652.xml"/><Relationship Id="rId4" Type="http://schemas.openxmlformats.org/officeDocument/2006/relationships/tags" Target="../tags/tag651.xml"/><Relationship Id="rId3" Type="http://schemas.openxmlformats.org/officeDocument/2006/relationships/tags" Target="../tags/tag650.xml"/><Relationship Id="rId2" Type="http://schemas.openxmlformats.org/officeDocument/2006/relationships/tags" Target="../tags/tag649.xml"/><Relationship Id="rId12" Type="http://schemas.openxmlformats.org/officeDocument/2006/relationships/slideLayout" Target="../slideLayouts/slideLayout6.xml"/><Relationship Id="rId11" Type="http://schemas.openxmlformats.org/officeDocument/2006/relationships/tags" Target="../tags/tag658.xml"/><Relationship Id="rId10" Type="http://schemas.openxmlformats.org/officeDocument/2006/relationships/tags" Target="../tags/tag657.xml"/><Relationship Id="rId1" Type="http://schemas.openxmlformats.org/officeDocument/2006/relationships/tags" Target="../tags/tag648.xml"/></Relationships>
</file>

<file path=ppt/slides/_rels/slide29.xml.rels><?xml version="1.0" encoding="UTF-8" standalone="yes"?>
<Relationships xmlns="http://schemas.openxmlformats.org/package/2006/relationships"><Relationship Id="rId9" Type="http://schemas.openxmlformats.org/officeDocument/2006/relationships/tags" Target="../tags/tag667.xml"/><Relationship Id="rId8" Type="http://schemas.openxmlformats.org/officeDocument/2006/relationships/tags" Target="../tags/tag666.xml"/><Relationship Id="rId7" Type="http://schemas.openxmlformats.org/officeDocument/2006/relationships/tags" Target="../tags/tag665.xml"/><Relationship Id="rId6" Type="http://schemas.openxmlformats.org/officeDocument/2006/relationships/tags" Target="../tags/tag664.xml"/><Relationship Id="rId5" Type="http://schemas.openxmlformats.org/officeDocument/2006/relationships/tags" Target="../tags/tag663.xml"/><Relationship Id="rId4" Type="http://schemas.openxmlformats.org/officeDocument/2006/relationships/tags" Target="../tags/tag662.xml"/><Relationship Id="rId3" Type="http://schemas.openxmlformats.org/officeDocument/2006/relationships/tags" Target="../tags/tag661.xml"/><Relationship Id="rId2" Type="http://schemas.openxmlformats.org/officeDocument/2006/relationships/tags" Target="../tags/tag660.xml"/><Relationship Id="rId13" Type="http://schemas.openxmlformats.org/officeDocument/2006/relationships/slideLayout" Target="../slideLayouts/slideLayout6.xml"/><Relationship Id="rId12" Type="http://schemas.openxmlformats.org/officeDocument/2006/relationships/tags" Target="../tags/tag669.xml"/><Relationship Id="rId11" Type="http://schemas.openxmlformats.org/officeDocument/2006/relationships/image" Target="../media/image24.png"/><Relationship Id="rId10" Type="http://schemas.openxmlformats.org/officeDocument/2006/relationships/tags" Target="../tags/tag668.xml"/><Relationship Id="rId1" Type="http://schemas.openxmlformats.org/officeDocument/2006/relationships/tags" Target="../tags/tag659.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30.xml.rels><?xml version="1.0" encoding="UTF-8" standalone="yes"?>
<Relationships xmlns="http://schemas.openxmlformats.org/package/2006/relationships"><Relationship Id="rId9" Type="http://schemas.openxmlformats.org/officeDocument/2006/relationships/tags" Target="../tags/tag678.xml"/><Relationship Id="rId8" Type="http://schemas.openxmlformats.org/officeDocument/2006/relationships/tags" Target="../tags/tag677.xml"/><Relationship Id="rId7" Type="http://schemas.openxmlformats.org/officeDocument/2006/relationships/tags" Target="../tags/tag676.xml"/><Relationship Id="rId6" Type="http://schemas.openxmlformats.org/officeDocument/2006/relationships/tags" Target="../tags/tag675.xml"/><Relationship Id="rId5" Type="http://schemas.openxmlformats.org/officeDocument/2006/relationships/tags" Target="../tags/tag674.xml"/><Relationship Id="rId4" Type="http://schemas.openxmlformats.org/officeDocument/2006/relationships/tags" Target="../tags/tag673.xml"/><Relationship Id="rId3" Type="http://schemas.openxmlformats.org/officeDocument/2006/relationships/tags" Target="../tags/tag672.xml"/><Relationship Id="rId2" Type="http://schemas.openxmlformats.org/officeDocument/2006/relationships/tags" Target="../tags/tag671.xml"/><Relationship Id="rId12" Type="http://schemas.openxmlformats.org/officeDocument/2006/relationships/slideLayout" Target="../slideLayouts/slideLayout52.xml"/><Relationship Id="rId11" Type="http://schemas.openxmlformats.org/officeDocument/2006/relationships/tags" Target="../tags/tag679.xml"/><Relationship Id="rId10" Type="http://schemas.openxmlformats.org/officeDocument/2006/relationships/image" Target="../media/image25.png"/><Relationship Id="rId1" Type="http://schemas.openxmlformats.org/officeDocument/2006/relationships/tags" Target="../tags/tag670.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1.xml"/><Relationship Id="rId2" Type="http://schemas.openxmlformats.org/officeDocument/2006/relationships/tags" Target="../tags/tag681.xml"/><Relationship Id="rId1" Type="http://schemas.openxmlformats.org/officeDocument/2006/relationships/tags" Target="../tags/tag680.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9.xml"/><Relationship Id="rId1" Type="http://schemas.openxmlformats.org/officeDocument/2006/relationships/tags" Target="../tags/tag412.xml"/></Relationships>
</file>

<file path=ppt/slides/_rels/slide6.xml.rels><?xml version="1.0" encoding="UTF-8" standalone="yes"?>
<Relationships xmlns="http://schemas.openxmlformats.org/package/2006/relationships"><Relationship Id="rId9" Type="http://schemas.openxmlformats.org/officeDocument/2006/relationships/tags" Target="../tags/tag421.xml"/><Relationship Id="rId8" Type="http://schemas.openxmlformats.org/officeDocument/2006/relationships/tags" Target="../tags/tag420.xml"/><Relationship Id="rId7" Type="http://schemas.openxmlformats.org/officeDocument/2006/relationships/tags" Target="../tags/tag419.xml"/><Relationship Id="rId6" Type="http://schemas.openxmlformats.org/officeDocument/2006/relationships/tags" Target="../tags/tag418.xml"/><Relationship Id="rId5" Type="http://schemas.openxmlformats.org/officeDocument/2006/relationships/tags" Target="../tags/tag417.xml"/><Relationship Id="rId4" Type="http://schemas.openxmlformats.org/officeDocument/2006/relationships/tags" Target="../tags/tag416.xml"/><Relationship Id="rId3" Type="http://schemas.openxmlformats.org/officeDocument/2006/relationships/tags" Target="../tags/tag415.xml"/><Relationship Id="rId2" Type="http://schemas.openxmlformats.org/officeDocument/2006/relationships/tags" Target="../tags/tag414.xml"/><Relationship Id="rId12" Type="http://schemas.openxmlformats.org/officeDocument/2006/relationships/slideLayout" Target="../slideLayouts/slideLayout52.xml"/><Relationship Id="rId11" Type="http://schemas.openxmlformats.org/officeDocument/2006/relationships/tags" Target="../tags/tag423.xml"/><Relationship Id="rId10" Type="http://schemas.openxmlformats.org/officeDocument/2006/relationships/tags" Target="../tags/tag422.xml"/><Relationship Id="rId1" Type="http://schemas.openxmlformats.org/officeDocument/2006/relationships/tags" Target="../tags/tag413.xml"/></Relationships>
</file>

<file path=ppt/slides/_rels/slide7.xml.rels><?xml version="1.0" encoding="UTF-8" standalone="yes"?>
<Relationships xmlns="http://schemas.openxmlformats.org/package/2006/relationships"><Relationship Id="rId9" Type="http://schemas.openxmlformats.org/officeDocument/2006/relationships/tags" Target="../tags/tag432.xml"/><Relationship Id="rId8" Type="http://schemas.openxmlformats.org/officeDocument/2006/relationships/tags" Target="../tags/tag431.xml"/><Relationship Id="rId7" Type="http://schemas.openxmlformats.org/officeDocument/2006/relationships/tags" Target="../tags/tag430.xml"/><Relationship Id="rId6" Type="http://schemas.openxmlformats.org/officeDocument/2006/relationships/tags" Target="../tags/tag429.xml"/><Relationship Id="rId5" Type="http://schemas.openxmlformats.org/officeDocument/2006/relationships/tags" Target="../tags/tag428.xml"/><Relationship Id="rId4" Type="http://schemas.openxmlformats.org/officeDocument/2006/relationships/tags" Target="../tags/tag427.xml"/><Relationship Id="rId3" Type="http://schemas.openxmlformats.org/officeDocument/2006/relationships/tags" Target="../tags/tag426.xml"/><Relationship Id="rId2" Type="http://schemas.openxmlformats.org/officeDocument/2006/relationships/tags" Target="../tags/tag425.xml"/><Relationship Id="rId12" Type="http://schemas.openxmlformats.org/officeDocument/2006/relationships/slideLayout" Target="../slideLayouts/slideLayout6.xml"/><Relationship Id="rId11" Type="http://schemas.openxmlformats.org/officeDocument/2006/relationships/tags" Target="../tags/tag434.xml"/><Relationship Id="rId10" Type="http://schemas.openxmlformats.org/officeDocument/2006/relationships/tags" Target="../tags/tag433.xml"/><Relationship Id="rId1" Type="http://schemas.openxmlformats.org/officeDocument/2006/relationships/tags" Target="../tags/tag424.xml"/></Relationships>
</file>

<file path=ppt/slides/_rels/slide8.xml.rels><?xml version="1.0" encoding="UTF-8" standalone="yes"?>
<Relationships xmlns="http://schemas.openxmlformats.org/package/2006/relationships"><Relationship Id="rId9" Type="http://schemas.openxmlformats.org/officeDocument/2006/relationships/tags" Target="../tags/tag443.xml"/><Relationship Id="rId8" Type="http://schemas.openxmlformats.org/officeDocument/2006/relationships/tags" Target="../tags/tag442.xml"/><Relationship Id="rId7" Type="http://schemas.openxmlformats.org/officeDocument/2006/relationships/tags" Target="../tags/tag441.xml"/><Relationship Id="rId6" Type="http://schemas.openxmlformats.org/officeDocument/2006/relationships/tags" Target="../tags/tag440.xml"/><Relationship Id="rId5" Type="http://schemas.openxmlformats.org/officeDocument/2006/relationships/tags" Target="../tags/tag439.xml"/><Relationship Id="rId4" Type="http://schemas.openxmlformats.org/officeDocument/2006/relationships/tags" Target="../tags/tag438.xml"/><Relationship Id="rId3" Type="http://schemas.openxmlformats.org/officeDocument/2006/relationships/tags" Target="../tags/tag437.xml"/><Relationship Id="rId2" Type="http://schemas.openxmlformats.org/officeDocument/2006/relationships/tags" Target="../tags/tag436.xml"/><Relationship Id="rId12" Type="http://schemas.openxmlformats.org/officeDocument/2006/relationships/slideLayout" Target="../slideLayouts/slideLayout6.xml"/><Relationship Id="rId11" Type="http://schemas.openxmlformats.org/officeDocument/2006/relationships/tags" Target="../tags/tag445.xml"/><Relationship Id="rId10" Type="http://schemas.openxmlformats.org/officeDocument/2006/relationships/tags" Target="../tags/tag444.xml"/><Relationship Id="rId1" Type="http://schemas.openxmlformats.org/officeDocument/2006/relationships/tags" Target="../tags/tag435.xml"/></Relationships>
</file>

<file path=ppt/slides/_rels/slide9.xml.rels><?xml version="1.0" encoding="UTF-8" standalone="yes"?>
<Relationships xmlns="http://schemas.openxmlformats.org/package/2006/relationships"><Relationship Id="rId9" Type="http://schemas.openxmlformats.org/officeDocument/2006/relationships/tags" Target="../tags/tag454.xml"/><Relationship Id="rId8" Type="http://schemas.openxmlformats.org/officeDocument/2006/relationships/tags" Target="../tags/tag453.xml"/><Relationship Id="rId7" Type="http://schemas.openxmlformats.org/officeDocument/2006/relationships/tags" Target="../tags/tag452.xml"/><Relationship Id="rId6" Type="http://schemas.openxmlformats.org/officeDocument/2006/relationships/tags" Target="../tags/tag451.xml"/><Relationship Id="rId5" Type="http://schemas.openxmlformats.org/officeDocument/2006/relationships/tags" Target="../tags/tag450.xml"/><Relationship Id="rId4" Type="http://schemas.openxmlformats.org/officeDocument/2006/relationships/tags" Target="../tags/tag449.xml"/><Relationship Id="rId3" Type="http://schemas.openxmlformats.org/officeDocument/2006/relationships/tags" Target="../tags/tag448.xml"/><Relationship Id="rId2" Type="http://schemas.openxmlformats.org/officeDocument/2006/relationships/tags" Target="../tags/tag447.xml"/><Relationship Id="rId12" Type="http://schemas.openxmlformats.org/officeDocument/2006/relationships/slideLayout" Target="../slideLayouts/slideLayout6.xml"/><Relationship Id="rId11" Type="http://schemas.openxmlformats.org/officeDocument/2006/relationships/tags" Target="../tags/tag456.xml"/><Relationship Id="rId10" Type="http://schemas.openxmlformats.org/officeDocument/2006/relationships/tags" Target="../tags/tag455.xml"/><Relationship Id="rId1" Type="http://schemas.openxmlformats.org/officeDocument/2006/relationships/tags" Target="../tags/tag4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
          <p:cNvSpPr>
            <a:spLocks noGrp="1"/>
          </p:cNvSpPr>
          <p:nvPr>
            <p:ph type="ctrTitle" hasCustomPrompt="1"/>
            <p:custDataLst>
              <p:tags r:id="rId1"/>
            </p:custDataLst>
          </p:nvPr>
        </p:nvSpPr>
        <p:spPr>
          <a:xfrm>
            <a:off x="911225" y="2472055"/>
            <a:ext cx="5915660" cy="1913255"/>
          </a:xfrm>
        </p:spPr>
        <p:txBody>
          <a:bodyPr vert="horz" lIns="90000" tIns="46800" rIns="90000" bIns="46800" anchor="ctr" anchorCtr="0">
            <a:noAutofit/>
          </a:bodyPr>
          <a:p>
            <a:pPr marL="0" marR="0" indent="0" algn="l" defTabSz="914400" rtl="0" eaLnBrk="1" fontAlgn="auto" latinLnBrk="0" hangingPunct="1">
              <a:lnSpc>
                <a:spcPct val="130000"/>
              </a:lnSpc>
              <a:spcBef>
                <a:spcPct val="0"/>
              </a:spcBef>
              <a:spcAft>
                <a:spcPct val="0"/>
              </a:spcAft>
              <a:buClrTx/>
              <a:buSzTx/>
              <a:buFontTx/>
              <a:buNone/>
            </a:pP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项目十二 </a:t>
            </a:r>
            <a:br>
              <a:rPr lang="zh-CN" altLang="en-US" spc="800"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b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政策性银行业务</a:t>
            </a:r>
            <a:endPar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 calcmode="lin" valueType="num">
                                      <p:cBhvr>
                                        <p:cTn id="7" dur="700" fill="hold">
                                          <p:stCondLst>
                                            <p:cond delay="0"/>
                                          </p:stCondLst>
                                        </p:cTn>
                                        <p:tgtEl>
                                          <p:spTgt spid="19457"/>
                                        </p:tgtEl>
                                        <p:attrNameLst>
                                          <p:attrName>ppt_x</p:attrName>
                                        </p:attrNameLst>
                                      </p:cBhvr>
                                      <p:tavLst>
                                        <p:tav tm="0" fmla="#ppt_x-#ppt_h*((1.5-1.5*$)^3-(1.5-1.5*$)^2)">
                                          <p:val>
                                            <p:fltVal val="0.000000"/>
                                          </p:val>
                                        </p:tav>
                                        <p:tav tm="100000">
                                          <p:val>
                                            <p:fltVal val="1.000000"/>
                                          </p:val>
                                        </p:tav>
                                      </p:tavLst>
                                    </p:anim>
                                    <p:anim calcmode="lin" valueType="num">
                                      <p:cBhvr>
                                        <p:cTn id="8" dur="700" fill="hold">
                                          <p:stCondLst>
                                            <p:cond delay="0"/>
                                          </p:stCondLst>
                                        </p:cTn>
                                        <p:tgtEl>
                                          <p:spTgt spid="19457"/>
                                        </p:tgtEl>
                                        <p:attrNameLst>
                                          <p:attrName>style.rotation</p:attrName>
                                        </p:attrNameLst>
                                      </p:cBhvr>
                                      <p:tavLst>
                                        <p:tav tm="0" fmla="#ppt_r+180*((1.5-1.5*$)^3-(1.5-1.5*$)^2)">
                                          <p:val>
                                            <p:fltVal val="0.000000"/>
                                          </p:val>
                                        </p:tav>
                                        <p:tav tm="100000">
                                          <p:val>
                                            <p:fltVal val="1.000000"/>
                                          </p:val>
                                        </p:tav>
                                      </p:tavLst>
                                    </p:anim>
                                    <p:animEffect filter="fade">
                                      <p:cBhvr>
                                        <p:cTn id="9" dur="300">
                                          <p:stCondLst>
                                            <p:cond delay="0"/>
                                          </p:stCondLst>
                                        </p:cTn>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987883"/>
            <a:ext cx="10538235" cy="3931636"/>
            <a:chOff x="1728" y="2520"/>
            <a:chExt cx="14933" cy="4737"/>
          </a:xfrm>
        </p:grpSpPr>
        <p:sp>
          <p:nvSpPr>
            <p:cNvPr id="114" name="圆角矩形 113"/>
            <p:cNvSpPr/>
            <p:nvPr>
              <p:custDataLst>
                <p:tags r:id="rId1"/>
              </p:custDataLst>
            </p:nvPr>
          </p:nvSpPr>
          <p:spPr>
            <a:xfrm>
              <a:off x="2037" y="2712"/>
              <a:ext cx="14272" cy="4354"/>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6856"/>
              <a:ext cx="648" cy="401"/>
              <a:chOff x="5084" y="4252"/>
              <a:chExt cx="648" cy="401"/>
            </a:xfrm>
          </p:grpSpPr>
          <p:sp>
            <p:nvSpPr>
              <p:cNvPr id="119" name="菱形 118"/>
              <p:cNvSpPr/>
              <p:nvPr>
                <p:custDataLst>
                  <p:tags r:id="rId4"/>
                </p:custDataLst>
              </p:nvPr>
            </p:nvSpPr>
            <p:spPr>
              <a:xfrm>
                <a:off x="5084" y="425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7" y="4252"/>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885" y="6856"/>
              <a:ext cx="776" cy="400"/>
              <a:chOff x="5582" y="4252"/>
              <a:chExt cx="776" cy="400"/>
            </a:xfrm>
          </p:grpSpPr>
          <p:sp>
            <p:nvSpPr>
              <p:cNvPr id="122" name="菱形 121"/>
              <p:cNvSpPr/>
              <p:nvPr>
                <p:custDataLst>
                  <p:tags r:id="rId6"/>
                </p:custDataLst>
              </p:nvPr>
            </p:nvSpPr>
            <p:spPr>
              <a:xfrm>
                <a:off x="5582" y="425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98" y="425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87170" y="2562860"/>
            <a:ext cx="887539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（三）具有特定的业务领域</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政策性银行必须服务于特定、有限的业务领域和对象，如农业、中小企业、特定产业的进出口贸易、经济开发等。它们或是对国民经济发展有较大现实意义，或者是国民经济的薄弱环节，或是对社会稳定、经济均衡协调发展有重要作用。其共同特点是不易得到商业性金融机构的资金融通，因此，需要政府通过设立专门的信贷机构予以特殊的资金支持，以形成宏观最佳的资源配置。</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二、政策性银行的基本特征</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custDataLst>
              <p:tags r:id="rId1"/>
            </p:custDataLst>
          </p:nvPr>
        </p:nvSpPr>
        <p:spPr>
          <a:xfrm>
            <a:off x="4828540" y="3001010"/>
            <a:ext cx="2627630"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buClrTx/>
              <a:buSzTx/>
              <a:buFontTx/>
            </a:pPr>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2. 特殊的融资内容和利率</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custDataLst>
              <p:tags r:id="rId2"/>
            </p:custDataLst>
          </p:nvPr>
        </p:nvSpPr>
        <p:spPr>
          <a:xfrm>
            <a:off x="4828540" y="3474085"/>
            <a:ext cx="2599690" cy="2640330"/>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3" name="矩形 22"/>
          <p:cNvSpPr/>
          <p:nvPr>
            <p:custDataLst>
              <p:tags r:id="rId3"/>
            </p:custDataLst>
          </p:nvPr>
        </p:nvSpPr>
        <p:spPr>
          <a:xfrm>
            <a:off x="7665403" y="30006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3. 特殊的融资导向和政策</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custDataLst>
              <p:tags r:id="rId4"/>
            </p:custDataLst>
          </p:nvPr>
        </p:nvSpPr>
        <p:spPr>
          <a:xfrm>
            <a:off x="7665403" y="3473768"/>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 name="矩形 1"/>
          <p:cNvSpPr/>
          <p:nvPr>
            <p:custDataLst>
              <p:tags r:id="rId5"/>
            </p:custDataLst>
          </p:nvPr>
        </p:nvSpPr>
        <p:spPr>
          <a:xfrm>
            <a:off x="1992630" y="30006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1. 特殊的融资条件或资格</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custDataLst>
              <p:tags r:id="rId6"/>
            </p:custDataLst>
          </p:nvPr>
        </p:nvSpPr>
        <p:spPr>
          <a:xfrm>
            <a:off x="1993265" y="3473768"/>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5" name="矩形 24"/>
          <p:cNvSpPr/>
          <p:nvPr>
            <p:custDataLst>
              <p:tags r:id="rId7"/>
            </p:custDataLst>
          </p:nvPr>
        </p:nvSpPr>
        <p:spPr>
          <a:xfrm>
            <a:off x="2135505" y="3572510"/>
            <a:ext cx="2216150" cy="2130425"/>
          </a:xfrm>
          <a:prstGeom prst="rect">
            <a:avLst/>
          </a:prstGeom>
        </p:spPr>
        <p:txBody>
          <a:bodyPr wrap="square" tIns="46800" bIns="46800">
            <a:noAutofit/>
          </a:bodyPr>
          <a:p>
            <a:pPr lvl="0" algn="just">
              <a:lnSpc>
                <a:spcPct val="120000"/>
              </a:lnSpc>
              <a:spcAft>
                <a:spcPts val="1000"/>
              </a:spcAft>
              <a:defRPr/>
            </a:pPr>
            <a:r>
              <a:rPr lang="zh-CN" altLang="en-US" sz="120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一般而言，融资对象必须是在从其他金融机构不易得到所需的融通资金的条件下，才有从政策性金融机构获取融资的资格，如日本的各金融公库均有此规定；在美国，小企业管理局甚至要求借款人提供足够的证据来证明它不能从其他金融机构获得资金，才给予资助。</a:t>
            </a:r>
            <a:endParaRPr lang="zh-CN" altLang="en-US" sz="120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6" name="矩形 25"/>
          <p:cNvSpPr/>
          <p:nvPr>
            <p:custDataLst>
              <p:tags r:id="rId8"/>
            </p:custDataLst>
          </p:nvPr>
        </p:nvSpPr>
        <p:spPr>
          <a:xfrm>
            <a:off x="7872730" y="3670935"/>
            <a:ext cx="2068195" cy="2130425"/>
          </a:xfrm>
          <a:prstGeom prst="rect">
            <a:avLst/>
          </a:prstGeom>
        </p:spPr>
        <p:txBody>
          <a:bodyPr wrap="square" tIns="46800" bIns="46800"/>
          <a:p>
            <a:pPr lvl="0" algn="just" fontAlgn="base">
              <a:lnSpc>
                <a:spcPct val="120000"/>
              </a:lnSpc>
              <a:spcAft>
                <a:spcPts val="1000"/>
              </a:spcAft>
              <a:defRPr/>
            </a:pPr>
            <a:r>
              <a:rPr lang="zh-CN" altLang="en-US" sz="120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政策性银行还有一个重要的功能，就是对其他金融机构所从事的符合政策目标的贷款和投融资活动给予偿付保证、利息补贴和再融资，以此给予鼓励和支持、推动更多的金融机构从事政策性融资活动。</a:t>
            </a:r>
            <a:endParaRPr lang="zh-CN" altLang="en-US" sz="120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7" name="矩形 26"/>
          <p:cNvSpPr/>
          <p:nvPr>
            <p:custDataLst>
              <p:tags r:id="rId9"/>
            </p:custDataLst>
          </p:nvPr>
        </p:nvSpPr>
        <p:spPr>
          <a:xfrm>
            <a:off x="4989830" y="3670935"/>
            <a:ext cx="2244725" cy="2130425"/>
          </a:xfrm>
          <a:prstGeom prst="rect">
            <a:avLst/>
          </a:prstGeom>
        </p:spPr>
        <p:txBody>
          <a:bodyPr wrap="square" tIns="46800" bIns="46800">
            <a:normAutofit/>
          </a:bodyPr>
          <a:p>
            <a:pPr lvl="0" algn="just" fontAlgn="base">
              <a:lnSpc>
                <a:spcPct val="120000"/>
              </a:lnSpc>
              <a:spcAft>
                <a:spcPts val="1000"/>
              </a:spcAft>
              <a:defRPr/>
            </a:pPr>
            <a:r>
              <a:rPr lang="zh-CN" altLang="en-US" sz="120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政策性银行主要提供中长期资金，利率明显低于商业银行的同期同类贷款利率，有的甚至低于筹资成本，要求按期偿还本息，若因偿还困难出现亏损，由政府给予补贴。</a:t>
            </a:r>
            <a:endParaRPr lang="zh-CN" altLang="en-US" sz="120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1" name="等腰三角形 30"/>
          <p:cNvSpPr/>
          <p:nvPr>
            <p:custDataLst>
              <p:tags r:id="rId10"/>
            </p:custDataLst>
          </p:nvPr>
        </p:nvSpPr>
        <p:spPr>
          <a:xfrm rot="5400000">
            <a:off x="4428490" y="57153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32" name="等腰三角形 31"/>
          <p:cNvSpPr/>
          <p:nvPr>
            <p:custDataLst>
              <p:tags r:id="rId11"/>
            </p:custDataLst>
          </p:nvPr>
        </p:nvSpPr>
        <p:spPr>
          <a:xfrm rot="5400000">
            <a:off x="7268528" y="57153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grpSp>
        <p:nvGrpSpPr>
          <p:cNvPr id="7886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二、政策性银行的基本特征</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 name="文本框 2"/>
          <p:cNvSpPr txBox="1"/>
          <p:nvPr/>
        </p:nvSpPr>
        <p:spPr>
          <a:xfrm>
            <a:off x="1199515" y="1268730"/>
            <a:ext cx="9915525" cy="1337945"/>
          </a:xfrm>
          <a:prstGeom prst="rect">
            <a:avLst/>
          </a:prstGeom>
          <a:noFill/>
        </p:spPr>
        <p:txBody>
          <a:bodyPr wrap="square" rtlCol="0">
            <a:spAutoFit/>
          </a:bodyPr>
          <a:p>
            <a:pPr algn="just">
              <a:lnSpc>
                <a:spcPct val="150000"/>
              </a:lnSpc>
            </a:pPr>
            <a:r>
              <a:rPr lang="zh-CN" altLang="en-US">
                <a:solidFill>
                  <a:srgbClr val="2F75B4"/>
                </a:solidFill>
                <a:latin typeface="微软雅黑" panose="020B0503020204020204" pitchFamily="34" charset="-122"/>
                <a:ea typeface="微软雅黑" panose="020B0503020204020204" pitchFamily="34" charset="-122"/>
              </a:rPr>
              <a:t>（四）遵循特殊的融资原则</a:t>
            </a:r>
            <a:endParaRPr lang="zh-CN" altLang="en-US">
              <a:solidFill>
                <a:srgbClr val="2F75B4"/>
              </a:solidFill>
              <a:latin typeface="微软雅黑" panose="020B0503020204020204" pitchFamily="34" charset="-122"/>
              <a:ea typeface="微软雅黑" panose="020B0503020204020204" pitchFamily="34" charset="-122"/>
            </a:endParaRPr>
          </a:p>
          <a:p>
            <a:pPr algn="just">
              <a:lnSpc>
                <a:spcPct val="150000"/>
              </a:lnSpc>
            </a:pPr>
            <a:r>
              <a:rPr lang="zh-CN" altLang="en-US" b="0">
                <a:latin typeface="微软雅黑" panose="020B0503020204020204" pitchFamily="34" charset="-122"/>
                <a:ea typeface="微软雅黑" panose="020B0503020204020204" pitchFamily="34" charset="-122"/>
              </a:rPr>
              <a:t>政策性银行是政府根据社会和经济发展的特殊需要，依据一定的特殊目的建立起来的政策性金融机构，因此，它应遵循特殊的融资原则。</a:t>
            </a:r>
            <a:endParaRPr lang="zh-CN" altLang="en-US" b="0">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二、政策性银行的基本特征</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400300"/>
            <a:ext cx="7546975" cy="1370965"/>
          </a:xfrm>
          <a:prstGeom prst="rect">
            <a:avLst/>
          </a:prstGeom>
          <a:noFill/>
          <a:ln w="9525">
            <a:noFill/>
          </a:ln>
        </p:spPr>
        <p:txBody>
          <a:bodyPr wrap="square" anchor="t">
            <a:spAutoFit/>
          </a:bodyPr>
          <a:p>
            <a:pPr>
              <a:lnSpc>
                <a:spcPct val="130000"/>
              </a:lnSpc>
            </a:pPr>
            <a:r>
              <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rPr>
              <a:t>（五）有独自的法律依据</a:t>
            </a:r>
            <a:endPar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政策性银行不受普通银行法的制约，而是以单独的法律条例规定的宗旨、经营</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目标、业务领域和业务方式等从事业务活动。如《日本输出入银行法》就是日本输出入银行恪守的法律依据。</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220528"/>
            <a:ext cx="7548563" cy="730885"/>
          </a:xfrm>
          <a:prstGeom prst="rect">
            <a:avLst/>
          </a:prstGeom>
          <a:noFill/>
          <a:ln w="9525">
            <a:noFill/>
          </a:ln>
        </p:spPr>
        <p:txBody>
          <a:bodyPr wrap="square" anchor="t">
            <a:spAutoFit/>
          </a:bodyPr>
          <a:p>
            <a:pPr>
              <a:lnSpc>
                <a:spcPct val="130000"/>
              </a:lnSpc>
            </a:pPr>
            <a:r>
              <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rPr>
              <a:t>（六）不参与信用创造</a:t>
            </a:r>
            <a:endPar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不参与信用创造是政策性银行与商业银行的又一根本区别。</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15415" y="1844675"/>
            <a:ext cx="9053830" cy="35737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（一）政策性银行的一般职能</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政策性银行的一般职能就是它所具有的与一般银行相类似或相同的职能，即信用中介职能。政策性银行通过其负债业务吸收资金，再通过资产业务把资金投入到规定项目，它与其他金融机构一样作为货币资金的贷出者和借入者的中介人来实现资金从贷出者到借入者的融通。所不同的是，在资金来源与运用方面，政策性银行一般不接受社会的活期存款，其资金来源多为政府资金或在金融市场上筹集的资金，少部分是接受外国的资金，而资金的运用则多为中长期的贷款或资本投资；在信用创造方面，政策性银行与商业银行存在很大差异，商业银行利用吸收的存款发放贷款，在转账结算和支票流通条件下，贷款又转化为存款，经过循环往复，在整个银行体系中产生数倍于原始存款的派生存款。</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三、政策性银行的职能</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三、政策性银行的职能</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2332038"/>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540000"/>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759075"/>
            <a:ext cx="7546975" cy="1050925"/>
          </a:xfrm>
          <a:prstGeom prst="rect">
            <a:avLst/>
          </a:prstGeom>
          <a:noFill/>
          <a:ln w="9525">
            <a:noFill/>
          </a:ln>
        </p:spPr>
        <p:txBody>
          <a:bodyPr wrap="square" anchor="t">
            <a:spAutoFit/>
          </a:bodyPr>
          <a:p>
            <a:pPr>
              <a:lnSpc>
                <a:spcPct val="130000"/>
              </a:lnSpc>
            </a:pPr>
            <a:r>
              <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rPr>
              <a:t>1. 倡导性职能</a:t>
            </a:r>
            <a:endPar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倡导性职能是指政策性银行通过自身的政策性融资活动间接地吸引、诱导商业</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性金融机构和私人部门从事符合政策意图的放款，以发挥其首倡、引导功能。</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4256088"/>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579303"/>
            <a:ext cx="7548563" cy="1370965"/>
          </a:xfrm>
          <a:prstGeom prst="rect">
            <a:avLst/>
          </a:prstGeom>
          <a:noFill/>
          <a:ln w="9525">
            <a:noFill/>
          </a:ln>
        </p:spPr>
        <p:txBody>
          <a:bodyPr wrap="square" anchor="t">
            <a:spAutoFit/>
          </a:bodyPr>
          <a:p>
            <a:pPr>
              <a:lnSpc>
                <a:spcPct val="130000"/>
              </a:lnSpc>
            </a:pPr>
            <a:r>
              <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rPr>
              <a:t>2. 选择性职能</a:t>
            </a:r>
            <a:endPar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选择性职能是指政策性银行对融资领域或部门是有选择的。其选择性主要表现</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在对那些符合经济发展规律、并具有一定宏观经济效益、而商业性金融机构又不愿选择的领域或部门进行投融资。</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541269"/>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464050"/>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465319"/>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3" name="文本框 2"/>
          <p:cNvSpPr txBox="1"/>
          <p:nvPr/>
        </p:nvSpPr>
        <p:spPr>
          <a:xfrm>
            <a:off x="1199515" y="1268730"/>
            <a:ext cx="9915525" cy="922020"/>
          </a:xfrm>
          <a:prstGeom prst="rect">
            <a:avLst/>
          </a:prstGeom>
          <a:noFill/>
        </p:spPr>
        <p:txBody>
          <a:bodyPr wrap="square" rtlCol="0">
            <a:spAutoFit/>
          </a:bodyPr>
          <a:p>
            <a:pPr algn="just">
              <a:lnSpc>
                <a:spcPct val="150000"/>
              </a:lnSpc>
            </a:pPr>
            <a:r>
              <a:rPr lang="zh-CN" altLang="en-US">
                <a:solidFill>
                  <a:srgbClr val="2F75B4"/>
                </a:solidFill>
                <a:latin typeface="微软雅黑" panose="020B0503020204020204" pitchFamily="34" charset="-122"/>
                <a:ea typeface="微软雅黑" panose="020B0503020204020204" pitchFamily="34" charset="-122"/>
              </a:rPr>
              <a:t>（二）政策性银行的特殊职能</a:t>
            </a:r>
            <a:endParaRPr lang="zh-CN" altLang="en-US">
              <a:solidFill>
                <a:srgbClr val="2F75B4"/>
              </a:solidFill>
              <a:latin typeface="微软雅黑" panose="020B0503020204020204" pitchFamily="34" charset="-122"/>
              <a:ea typeface="微软雅黑" panose="020B0503020204020204" pitchFamily="34" charset="-122"/>
            </a:endParaRPr>
          </a:p>
          <a:p>
            <a:pPr algn="just">
              <a:lnSpc>
                <a:spcPct val="150000"/>
              </a:lnSpc>
            </a:pPr>
            <a:r>
              <a:rPr lang="zh-CN" altLang="en-US" b="0">
                <a:latin typeface="微软雅黑" panose="020B0503020204020204" pitchFamily="34" charset="-122"/>
                <a:ea typeface="微软雅黑" panose="020B0503020204020204" pitchFamily="34" charset="-122"/>
              </a:rPr>
              <a:t>政策性银行的特殊职能主要表现在行政功能方面。</a:t>
            </a:r>
            <a:endParaRPr lang="zh-CN" altLang="en-US" b="0">
              <a:latin typeface="微软雅黑" panose="020B0503020204020204" pitchFamily="34" charset="-122"/>
              <a:ea typeface="微软雅黑" panose="020B0503020204020204" pitchFamily="34" charset="-122"/>
            </a:endParaRPr>
          </a:p>
        </p:txBody>
      </p:sp>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192563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45995" y="1769110"/>
            <a:ext cx="4780280"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补充性职能</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补充性职能是指政策性银行通过特定的业务活动能补充和完善市场机制的不足和补充商业银行为主体的金融体系的不足。</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9815" y="1728470"/>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1825625"/>
            <a:ext cx="574675" cy="576263"/>
          </a:xfrm>
          <a:prstGeom prst="rect">
            <a:avLst/>
          </a:prstGeom>
          <a:noFill/>
          <a:ln w="9525">
            <a:noFill/>
          </a:ln>
        </p:spPr>
      </p:pic>
      <p:sp>
        <p:nvSpPr>
          <p:cNvPr id="21" name="圆角矩形 52"/>
          <p:cNvSpPr/>
          <p:nvPr>
            <p:custDataLst>
              <p:tags r:id="rId6"/>
            </p:custDataLst>
          </p:nvPr>
        </p:nvSpPr>
        <p:spPr>
          <a:xfrm>
            <a:off x="1492250" y="358140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63940" y="365271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376872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三、政策性银行的职能</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824469" y="1988820"/>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6" name="文本框 5"/>
          <p:cNvSpPr txBox="1"/>
          <p:nvPr>
            <p:custDataLst>
              <p:tags r:id="rId14"/>
            </p:custDataLst>
          </p:nvPr>
        </p:nvSpPr>
        <p:spPr>
          <a:xfrm>
            <a:off x="2279650" y="3697605"/>
            <a:ext cx="4834255" cy="159512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 服务性职能</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政策性银行的活动领域具有专业性，因此，在该领域积累了丰富的经验和专业技能，聚集了一批精通业务的人才，可为企业提供各方面金融与非金融服务，如分析财务结构、诊断经营情况、提供经济信息、沟通外部联系等。</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5"/>
    </p:custData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431540" y="2781300"/>
            <a:ext cx="5907405"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政策性银行的资产负债业务</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16890" y="1690409"/>
            <a:ext cx="10555878" cy="4014634"/>
            <a:chOff x="1722" y="2766"/>
            <a:chExt cx="14958" cy="4837"/>
          </a:xfrm>
        </p:grpSpPr>
        <p:sp>
          <p:nvSpPr>
            <p:cNvPr id="114" name="圆角矩形 113"/>
            <p:cNvSpPr/>
            <p:nvPr>
              <p:custDataLst>
                <p:tags r:id="rId1"/>
              </p:custDataLst>
            </p:nvPr>
          </p:nvSpPr>
          <p:spPr>
            <a:xfrm>
              <a:off x="2037" y="3038"/>
              <a:ext cx="14272" cy="4392"/>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2" y="2778"/>
              <a:ext cx="761" cy="400"/>
              <a:chOff x="5077" y="3739"/>
              <a:chExt cx="761" cy="400"/>
            </a:xfrm>
          </p:grpSpPr>
          <p:sp>
            <p:nvSpPr>
              <p:cNvPr id="116" name="菱形 115"/>
              <p:cNvSpPr/>
              <p:nvPr>
                <p:custDataLst>
                  <p:tags r:id="rId2"/>
                </p:custDataLst>
              </p:nvPr>
            </p:nvSpPr>
            <p:spPr>
              <a:xfrm>
                <a:off x="5077" y="3739"/>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3" y="3739"/>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33" y="7116"/>
              <a:ext cx="650" cy="400"/>
              <a:chOff x="5188" y="4512"/>
              <a:chExt cx="650" cy="400"/>
            </a:xfrm>
          </p:grpSpPr>
          <p:sp>
            <p:nvSpPr>
              <p:cNvPr id="119" name="菱形 118"/>
              <p:cNvSpPr/>
              <p:nvPr>
                <p:custDataLst>
                  <p:tags r:id="rId4"/>
                </p:custDataLst>
              </p:nvPr>
            </p:nvSpPr>
            <p:spPr>
              <a:xfrm>
                <a:off x="5188" y="4512"/>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393" y="4512"/>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4" y="7203"/>
              <a:ext cx="776" cy="400"/>
              <a:chOff x="5563" y="4599"/>
              <a:chExt cx="776" cy="400"/>
            </a:xfrm>
          </p:grpSpPr>
          <p:sp>
            <p:nvSpPr>
              <p:cNvPr id="122" name="菱形 121"/>
              <p:cNvSpPr/>
              <p:nvPr>
                <p:custDataLst>
                  <p:tags r:id="rId6"/>
                </p:custDataLst>
              </p:nvPr>
            </p:nvSpPr>
            <p:spPr>
              <a:xfrm>
                <a:off x="5563" y="4599"/>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9" y="4599"/>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9" y="2766"/>
              <a:ext cx="646" cy="412"/>
              <a:chOff x="5578" y="3706"/>
              <a:chExt cx="646" cy="412"/>
            </a:xfrm>
          </p:grpSpPr>
          <p:sp>
            <p:nvSpPr>
              <p:cNvPr id="125" name="菱形 124"/>
              <p:cNvSpPr/>
              <p:nvPr>
                <p:custDataLst>
                  <p:tags r:id="rId8"/>
                </p:custDataLst>
              </p:nvPr>
            </p:nvSpPr>
            <p:spPr>
              <a:xfrm>
                <a:off x="5779" y="371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78" y="370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15415" y="2229485"/>
            <a:ext cx="8888095" cy="298069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政策性银行的负债业务，是政策性银行组织和筹集资金来源的业务，是政策性银行经营的基础。由于政策性银行是在市场经济条件下为直接贯彻国家产业政策，促进国民经济结构调整，优化社会资源合理配置而建立的，因此，政策性银行负债业务的经营目标是以最低的成本、最优的服务吸收适量的资金。综观世界各国，政策性银行的资金来源多种多样，因各国的经济金融环境差异而有所不同，经济发展水平、政府对经济金融的干预、金融市场是否完善以及对外开放程度都在不同程度上决定或影响其筹措资金的方式和渠道。</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一、政策性银行的负债业务</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192563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45995" y="1769110"/>
            <a:ext cx="4780280"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资金来源的低成本性</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资金来源的低成本性是指政策性银行的筹资成本或费用不能太高，应低于一般商业银行的筹资成本。</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9815" y="1728470"/>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1825625"/>
            <a:ext cx="574675" cy="576263"/>
          </a:xfrm>
          <a:prstGeom prst="rect">
            <a:avLst/>
          </a:prstGeom>
          <a:noFill/>
          <a:ln w="9525">
            <a:noFill/>
          </a:ln>
        </p:spPr>
      </p:pic>
      <p:sp>
        <p:nvSpPr>
          <p:cNvPr id="21" name="圆角矩形 52"/>
          <p:cNvSpPr/>
          <p:nvPr>
            <p:custDataLst>
              <p:tags r:id="rId6"/>
            </p:custDataLst>
          </p:nvPr>
        </p:nvSpPr>
        <p:spPr>
          <a:xfrm>
            <a:off x="1492250" y="358140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63940" y="365271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376872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一、政策性银行的负债业务</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824469" y="1988820"/>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6" name="文本框 5"/>
          <p:cNvSpPr txBox="1"/>
          <p:nvPr>
            <p:custDataLst>
              <p:tags r:id="rId14"/>
            </p:custDataLst>
          </p:nvPr>
        </p:nvSpPr>
        <p:spPr>
          <a:xfrm>
            <a:off x="2279650" y="3697605"/>
            <a:ext cx="4834255" cy="159512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资金来源的长期性</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资金来源的长期性是指政策性银行需要长期的、稳定的资金来源。从宏观的角度看，我国是一个典型的二元经济结构的国家，表现为发达的现代工业部门与落后的传统农业并存、发达的沿海经济与落后的内陆经济并存。</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5"/>
    </p:custData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一、政策性银行的负债业务</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614488"/>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1822450"/>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041525"/>
            <a:ext cx="7546975" cy="1050925"/>
          </a:xfrm>
          <a:prstGeom prst="rect">
            <a:avLst/>
          </a:prstGeom>
          <a:noFill/>
          <a:ln w="9525">
            <a:noFill/>
          </a:ln>
        </p:spPr>
        <p:txBody>
          <a:bodyPr wrap="square" anchor="t">
            <a:spAutoFit/>
          </a:bodyPr>
          <a:p>
            <a:pPr>
              <a:lnSpc>
                <a:spcPct val="130000"/>
              </a:lnSpc>
            </a:pPr>
            <a:r>
              <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rPr>
              <a:t>3. 资金来源的高效性</a:t>
            </a:r>
            <a:endPar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资金来源的高效性是指政策性银行要能便捷地、经手环节少地大量集中相对稳</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定的低成本资金。</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538538"/>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3861753"/>
            <a:ext cx="7548563" cy="1050925"/>
          </a:xfrm>
          <a:prstGeom prst="rect">
            <a:avLst/>
          </a:prstGeom>
          <a:noFill/>
          <a:ln w="9525">
            <a:noFill/>
          </a:ln>
        </p:spPr>
        <p:txBody>
          <a:bodyPr wrap="square" anchor="t">
            <a:spAutoFit/>
          </a:bodyPr>
          <a:p>
            <a:pPr>
              <a:lnSpc>
                <a:spcPct val="130000"/>
              </a:lnSpc>
            </a:pPr>
            <a:r>
              <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rPr>
              <a:t>4. 资金来源的统筹性</a:t>
            </a:r>
            <a:endPar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资金来源的统筹性是指政策性银行资金来源的总量、来源方式和渠道需要统一筹划，不能完全由政策性银行自己决定。</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1823719"/>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3746500"/>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3747769"/>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 name="组合 78"/>
          <p:cNvGrpSpPr/>
          <p:nvPr/>
        </p:nvGrpSpPr>
        <p:grpSpPr>
          <a:xfrm>
            <a:off x="3662363" y="2071688"/>
            <a:ext cx="8035925" cy="595312"/>
            <a:chOff x="5767" y="3262"/>
            <a:chExt cx="12656" cy="937"/>
          </a:xfrm>
        </p:grpSpPr>
        <p:sp>
          <p:nvSpPr>
            <p:cNvPr id="52" name="矩形 51"/>
            <p:cNvSpPr/>
            <p:nvPr>
              <p:custDataLst>
                <p:tags r:id="rId1"/>
              </p:custDataLst>
            </p:nvPr>
          </p:nvSpPr>
          <p:spPr>
            <a:xfrm>
              <a:off x="6992" y="328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信用与利息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6" name="圆角矩形 55"/>
            <p:cNvSpPr/>
            <p:nvPr>
              <p:custDataLst>
                <p:tags r:id="rId2"/>
              </p:custDataLst>
            </p:nvPr>
          </p:nvSpPr>
          <p:spPr bwMode="auto">
            <a:xfrm>
              <a:off x="5767" y="339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custDataLst>
                <p:tags r:id="rId3"/>
              </p:custDataLst>
            </p:nvPr>
          </p:nvSpPr>
          <p:spPr>
            <a:xfrm>
              <a:off x="13321" y="3262"/>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商业银行业务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6" name="圆角矩形 35"/>
            <p:cNvSpPr/>
            <p:nvPr>
              <p:custDataLst>
                <p:tags r:id="rId4"/>
              </p:custDataLst>
            </p:nvPr>
          </p:nvSpPr>
          <p:spPr bwMode="auto">
            <a:xfrm>
              <a:off x="12096" y="3373"/>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8</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71"/>
          <p:cNvGrpSpPr/>
          <p:nvPr/>
        </p:nvGrpSpPr>
        <p:grpSpPr>
          <a:xfrm>
            <a:off x="3662363" y="2809875"/>
            <a:ext cx="8035925" cy="595313"/>
            <a:chOff x="5767" y="4426"/>
            <a:chExt cx="12656" cy="937"/>
          </a:xfrm>
        </p:grpSpPr>
        <p:sp>
          <p:nvSpPr>
            <p:cNvPr id="58" name="矩形 57"/>
            <p:cNvSpPr/>
            <p:nvPr>
              <p:custDataLst>
                <p:tags r:id="rId5"/>
              </p:custDataLst>
            </p:nvPr>
          </p:nvSpPr>
          <p:spPr>
            <a:xfrm>
              <a:off x="6992" y="444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金融市场与金融机构</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75" name="圆角矩形 74"/>
            <p:cNvSpPr/>
            <p:nvPr>
              <p:custDataLst>
                <p:tags r:id="rId6"/>
              </p:custDataLst>
            </p:nvPr>
          </p:nvSpPr>
          <p:spPr bwMode="auto">
            <a:xfrm>
              <a:off x="5767" y="456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3</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矩形 37"/>
            <p:cNvSpPr/>
            <p:nvPr>
              <p:custDataLst>
                <p:tags r:id="rId7"/>
              </p:custDataLst>
            </p:nvPr>
          </p:nvSpPr>
          <p:spPr>
            <a:xfrm>
              <a:off x="13321" y="442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证券投资业务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9" name="圆角矩形 38"/>
            <p:cNvSpPr/>
            <p:nvPr>
              <p:custDataLst>
                <p:tags r:id="rId8"/>
              </p:custDataLst>
            </p:nvPr>
          </p:nvSpPr>
          <p:spPr bwMode="auto">
            <a:xfrm>
              <a:off x="12096" y="453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9</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3" name="组合 72"/>
          <p:cNvGrpSpPr/>
          <p:nvPr/>
        </p:nvGrpSpPr>
        <p:grpSpPr>
          <a:xfrm>
            <a:off x="3662363" y="3549650"/>
            <a:ext cx="8035925" cy="595313"/>
            <a:chOff x="5767" y="5590"/>
            <a:chExt cx="12656" cy="937"/>
          </a:xfrm>
        </p:grpSpPr>
        <p:sp>
          <p:nvSpPr>
            <p:cNvPr id="77" name="矩形 76"/>
            <p:cNvSpPr/>
            <p:nvPr>
              <p:custDataLst>
                <p:tags r:id="rId9"/>
              </p:custDataLst>
            </p:nvPr>
          </p:nvSpPr>
          <p:spPr>
            <a:xfrm>
              <a:off x="6992" y="5613"/>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货币供求与货币政策</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01" name="圆角矩形 100"/>
            <p:cNvSpPr/>
            <p:nvPr>
              <p:custDataLst>
                <p:tags r:id="rId10"/>
              </p:custDataLst>
            </p:nvPr>
          </p:nvSpPr>
          <p:spPr bwMode="auto">
            <a:xfrm>
              <a:off x="5767" y="5724"/>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4</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矩形 40"/>
            <p:cNvSpPr/>
            <p:nvPr>
              <p:custDataLst>
                <p:tags r:id="rId11"/>
              </p:custDataLst>
            </p:nvPr>
          </p:nvSpPr>
          <p:spPr>
            <a:xfrm>
              <a:off x="13321" y="5590"/>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信托与租赁业务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2" name="圆角矩形 41"/>
            <p:cNvSpPr/>
            <p:nvPr>
              <p:custDataLst>
                <p:tags r:id="rId12"/>
              </p:custDataLst>
            </p:nvPr>
          </p:nvSpPr>
          <p:spPr bwMode="auto">
            <a:xfrm>
              <a:off x="12096" y="5701"/>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10</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0" name="组合 69"/>
          <p:cNvGrpSpPr/>
          <p:nvPr/>
        </p:nvGrpSpPr>
        <p:grpSpPr>
          <a:xfrm>
            <a:off x="3663950" y="1331913"/>
            <a:ext cx="8035925" cy="595312"/>
            <a:chOff x="5769" y="2098"/>
            <a:chExt cx="12656" cy="937"/>
          </a:xfrm>
        </p:grpSpPr>
        <p:sp>
          <p:nvSpPr>
            <p:cNvPr id="28" name="矩形 27"/>
            <p:cNvSpPr/>
            <p:nvPr>
              <p:custDataLst>
                <p:tags r:id="rId13"/>
              </p:custDataLst>
            </p:nvPr>
          </p:nvSpPr>
          <p:spPr>
            <a:xfrm>
              <a:off x="6994" y="2121"/>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货币与货币制度</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29" name="圆角矩形 28"/>
            <p:cNvSpPr/>
            <p:nvPr>
              <p:custDataLst>
                <p:tags r:id="rId14"/>
              </p:custDataLst>
            </p:nvPr>
          </p:nvSpPr>
          <p:spPr bwMode="auto">
            <a:xfrm>
              <a:off x="5769" y="2232"/>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custDataLst>
                <p:tags r:id="rId15"/>
              </p:custDataLst>
            </p:nvPr>
          </p:nvSpPr>
          <p:spPr>
            <a:xfrm>
              <a:off x="13323" y="209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中央银行业务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5" name="圆角矩形 44"/>
            <p:cNvSpPr/>
            <p:nvPr>
              <p:custDataLst>
                <p:tags r:id="rId16"/>
              </p:custDataLst>
            </p:nvPr>
          </p:nvSpPr>
          <p:spPr bwMode="auto">
            <a:xfrm>
              <a:off x="12098" y="2209"/>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7</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4" name="组合 73"/>
          <p:cNvGrpSpPr/>
          <p:nvPr/>
        </p:nvGrpSpPr>
        <p:grpSpPr>
          <a:xfrm>
            <a:off x="3662363" y="4289425"/>
            <a:ext cx="8035925" cy="595313"/>
            <a:chOff x="5767" y="6756"/>
            <a:chExt cx="12656" cy="937"/>
          </a:xfrm>
        </p:grpSpPr>
        <p:sp>
          <p:nvSpPr>
            <p:cNvPr id="30" name="矩形 29"/>
            <p:cNvSpPr/>
            <p:nvPr>
              <p:custDataLst>
                <p:tags r:id="rId17"/>
              </p:custDataLst>
            </p:nvPr>
          </p:nvSpPr>
          <p:spPr>
            <a:xfrm>
              <a:off x="6992" y="677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通货膨胀与通货紧缩</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圆角矩形 30"/>
            <p:cNvSpPr/>
            <p:nvPr>
              <p:custDataLst>
                <p:tags r:id="rId18"/>
              </p:custDataLst>
            </p:nvPr>
          </p:nvSpPr>
          <p:spPr bwMode="auto">
            <a:xfrm>
              <a:off x="5767" y="689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5</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矩形 45"/>
            <p:cNvSpPr/>
            <p:nvPr>
              <p:custDataLst>
                <p:tags r:id="rId19"/>
              </p:custDataLst>
            </p:nvPr>
          </p:nvSpPr>
          <p:spPr>
            <a:xfrm>
              <a:off x="13321" y="675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保险业务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7" name="圆角矩形 46"/>
            <p:cNvSpPr/>
            <p:nvPr>
              <p:custDataLst>
                <p:tags r:id="rId20"/>
              </p:custDataLst>
            </p:nvPr>
          </p:nvSpPr>
          <p:spPr bwMode="auto">
            <a:xfrm>
              <a:off x="12096" y="686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77"/>
          <p:cNvGrpSpPr/>
          <p:nvPr/>
        </p:nvGrpSpPr>
        <p:grpSpPr>
          <a:xfrm>
            <a:off x="3662363" y="5013325"/>
            <a:ext cx="8035925" cy="595313"/>
            <a:chOff x="5767" y="7895"/>
            <a:chExt cx="12656" cy="937"/>
          </a:xfrm>
        </p:grpSpPr>
        <p:sp>
          <p:nvSpPr>
            <p:cNvPr id="32" name="矩形 31"/>
            <p:cNvSpPr/>
            <p:nvPr>
              <p:custDataLst>
                <p:tags r:id="rId21"/>
              </p:custDataLst>
            </p:nvPr>
          </p:nvSpPr>
          <p:spPr>
            <a:xfrm>
              <a:off x="6992" y="791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外汇与国际收支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3" name="圆角矩形 32"/>
            <p:cNvSpPr/>
            <p:nvPr>
              <p:custDataLst>
                <p:tags r:id="rId22"/>
              </p:custDataLst>
            </p:nvPr>
          </p:nvSpPr>
          <p:spPr bwMode="auto">
            <a:xfrm>
              <a:off x="5767" y="8029"/>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6</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矩形 47"/>
            <p:cNvSpPr/>
            <p:nvPr>
              <p:custDataLst>
                <p:tags r:id="rId23"/>
              </p:custDataLst>
            </p:nvPr>
          </p:nvSpPr>
          <p:spPr>
            <a:xfrm>
              <a:off x="13321" y="789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政策性银行业务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9" name="圆角矩形 48"/>
            <p:cNvSpPr/>
            <p:nvPr>
              <p:custDataLst>
                <p:tags r:id="rId24"/>
              </p:custDataLst>
            </p:nvPr>
          </p:nvSpPr>
          <p:spPr bwMode="auto">
            <a:xfrm>
              <a:off x="12096" y="800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639" name="组合 64"/>
          <p:cNvGrpSpPr/>
          <p:nvPr/>
        </p:nvGrpSpPr>
        <p:grpSpPr>
          <a:xfrm>
            <a:off x="87313" y="2536825"/>
            <a:ext cx="2640012" cy="1785938"/>
            <a:chOff x="415" y="3448"/>
            <a:chExt cx="3992" cy="2528"/>
          </a:xfrm>
        </p:grpSpPr>
        <p:sp>
          <p:nvSpPr>
            <p:cNvPr id="61" name="Freeform 6"/>
            <p:cNvSpPr/>
            <p:nvPr>
              <p:custDataLst>
                <p:tags r:id="rId25"/>
              </p:custDataLst>
            </p:nvPr>
          </p:nvSpPr>
          <p:spPr bwMode="auto">
            <a:xfrm>
              <a:off x="415" y="3448"/>
              <a:ext cx="3992" cy="2528"/>
            </a:xfrm>
            <a:prstGeom prst="rect">
              <a:avLst/>
            </a:prstGeom>
            <a:solidFill>
              <a:srgbClr val="EAF1F7"/>
            </a:solidFill>
            <a:ln w="0">
              <a:no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57070"/>
                </a:solidFill>
                <a:effectLst/>
                <a:uLnTx/>
                <a:uFillTx/>
                <a:latin typeface="等线" panose="02010600030101010101" charset="-122"/>
                <a:ea typeface="等线" panose="02010600030101010101" charset="-122"/>
                <a:cs typeface="+mn-cs"/>
              </a:endParaRPr>
            </a:p>
          </p:txBody>
        </p:sp>
        <p:sp>
          <p:nvSpPr>
            <p:cNvPr id="63" name="文本框 62"/>
            <p:cNvSpPr txBox="1"/>
            <p:nvPr>
              <p:custDataLst>
                <p:tags r:id="rId26"/>
              </p:custDataLst>
            </p:nvPr>
          </p:nvSpPr>
          <p:spPr>
            <a:xfrm>
              <a:off x="707" y="3906"/>
              <a:ext cx="3410" cy="1582"/>
            </a:xfrm>
            <a:prstGeom prst="rect">
              <a:avLst/>
            </a:prstGeom>
            <a:noFill/>
          </p:spPr>
          <p:txBody>
            <a:bodyPr wrap="square" rtlCol="0"/>
            <a:p>
              <a:pPr algn="ctr"/>
              <a:r>
                <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rPr>
                <a:t>目录</a:t>
              </a:r>
              <a:endPar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4" name="Freeform 11"/>
            <p:cNvSpPr/>
            <p:nvPr>
              <p:custDataLst>
                <p:tags r:id="rId27"/>
              </p:custDataLst>
            </p:nvPr>
          </p:nvSpPr>
          <p:spPr bwMode="auto">
            <a:xfrm>
              <a:off x="637" y="3675"/>
              <a:ext cx="3562" cy="2100"/>
            </a:xfrm>
            <a:prstGeom prst="rect">
              <a:avLst/>
            </a:prstGeom>
            <a:noFill/>
            <a:ln w="19050">
              <a:solidFill>
                <a:srgbClr val="7AAEDC"/>
              </a:solid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757070"/>
                </a:solidFill>
                <a:effectLst/>
                <a:uLnTx/>
                <a:uFillTx/>
                <a:latin typeface="等线" panose="02010600030101010101" charset="-122"/>
                <a:ea typeface="等线" panose="02010600030101010101" charset="-122"/>
                <a:cs typeface="+mn-cs"/>
              </a:endParaRPr>
            </a:p>
          </p:txBody>
        </p:sp>
      </p:gr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p:tgtEl>
                                          <p:spTgt spid="79"/>
                                        </p:tgtEl>
                                        <p:attrNameLst>
                                          <p:attrName>ppt_y</p:attrName>
                                        </p:attrNameLst>
                                      </p:cBhvr>
                                      <p:tavLst>
                                        <p:tav tm="0">
                                          <p:val>
                                            <p:strVal val="#ppt_y+#ppt_h*1.125000"/>
                                          </p:val>
                                        </p:tav>
                                        <p:tav tm="100000">
                                          <p:val>
                                            <p:strVal val="#ppt_y"/>
                                          </p:val>
                                        </p:tav>
                                      </p:tavLst>
                                    </p:anim>
                                    <p:animEffect transition="in" filter="wipe(up)">
                                      <p:cBhvr>
                                        <p:cTn id="13" dur="500"/>
                                        <p:tgtEl>
                                          <p:spTgt spid="79"/>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p:tgtEl>
                                          <p:spTgt spid="72"/>
                                        </p:tgtEl>
                                        <p:attrNameLst>
                                          <p:attrName>ppt_y</p:attrName>
                                        </p:attrNameLst>
                                      </p:cBhvr>
                                      <p:tavLst>
                                        <p:tav tm="0">
                                          <p:val>
                                            <p:strVal val="#ppt_y+#ppt_h*1.125000"/>
                                          </p:val>
                                        </p:tav>
                                        <p:tav tm="100000">
                                          <p:val>
                                            <p:strVal val="#ppt_y"/>
                                          </p:val>
                                        </p:tav>
                                      </p:tavLst>
                                    </p:anim>
                                    <p:animEffect transition="in" filter="wipe(up)">
                                      <p:cBhvr>
                                        <p:cTn id="18" dur="500"/>
                                        <p:tgtEl>
                                          <p:spTgt spid="72"/>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p:tgtEl>
                                          <p:spTgt spid="73"/>
                                        </p:tgtEl>
                                        <p:attrNameLst>
                                          <p:attrName>ppt_y</p:attrName>
                                        </p:attrNameLst>
                                      </p:cBhvr>
                                      <p:tavLst>
                                        <p:tav tm="0">
                                          <p:val>
                                            <p:strVal val="#ppt_y+#ppt_h*1.125000"/>
                                          </p:val>
                                        </p:tav>
                                        <p:tav tm="100000">
                                          <p:val>
                                            <p:strVal val="#ppt_y"/>
                                          </p:val>
                                        </p:tav>
                                      </p:tavLst>
                                    </p:anim>
                                    <p:animEffect transition="in" filter="wipe(up)">
                                      <p:cBhvr>
                                        <p:cTn id="23" dur="500"/>
                                        <p:tgtEl>
                                          <p:spTgt spid="73"/>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p:tgtEl>
                                          <p:spTgt spid="74"/>
                                        </p:tgtEl>
                                        <p:attrNameLst>
                                          <p:attrName>ppt_y</p:attrName>
                                        </p:attrNameLst>
                                      </p:cBhvr>
                                      <p:tavLst>
                                        <p:tav tm="0">
                                          <p:val>
                                            <p:strVal val="#ppt_y+#ppt_h*1.125000"/>
                                          </p:val>
                                        </p:tav>
                                        <p:tav tm="100000">
                                          <p:val>
                                            <p:strVal val="#ppt_y"/>
                                          </p:val>
                                        </p:tav>
                                      </p:tavLst>
                                    </p:anim>
                                    <p:animEffect transition="in" filter="wipe(up)">
                                      <p:cBhvr>
                                        <p:cTn id="28" dur="500"/>
                                        <p:tgtEl>
                                          <p:spTgt spid="74"/>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4145"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一、政策性银行的负债业务</a:t>
              </a:r>
              <a:endParaRPr lang="zh-CN"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8" name="文本框 7"/>
          <p:cNvSpPr txBox="1"/>
          <p:nvPr/>
        </p:nvSpPr>
        <p:spPr>
          <a:xfrm>
            <a:off x="1847374" y="1445578"/>
            <a:ext cx="5326380" cy="460375"/>
          </a:xfrm>
          <a:prstGeom prst="rect">
            <a:avLst/>
          </a:prstGeom>
          <a:noFill/>
        </p:spPr>
        <p:txBody>
          <a:bodyPr wrap="none" rtlCol="0" anchor="t">
            <a:spAutoFit/>
          </a:bodyPr>
          <a:p>
            <a:pPr algn="ctr"/>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（二）政策性银行的主要资金来源</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grpSp>
        <p:nvGrpSpPr>
          <p:cNvPr id="103" name="组合 102"/>
          <p:cNvGrpSpPr/>
          <p:nvPr/>
        </p:nvGrpSpPr>
        <p:grpSpPr>
          <a:xfrm>
            <a:off x="2092325" y="2266950"/>
            <a:ext cx="8172450" cy="3521075"/>
            <a:chOff x="1814" y="3684"/>
            <a:chExt cx="13438" cy="5646"/>
          </a:xfrm>
        </p:grpSpPr>
        <p:sp>
          <p:nvSpPr>
            <p:cNvPr id="104" name="任意多边形 21"/>
            <p:cNvSpPr/>
            <p:nvPr>
              <p:custDataLst>
                <p:tags r:id="rId4"/>
              </p:custDataLst>
            </p:nvPr>
          </p:nvSpPr>
          <p:spPr>
            <a:xfrm>
              <a:off x="1814"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FFCC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52" name="任意多边形 25"/>
            <p:cNvSpPr/>
            <p:nvPr>
              <p:custDataLst>
                <p:tags r:id="rId5"/>
              </p:custDataLst>
            </p:nvPr>
          </p:nvSpPr>
          <p:spPr>
            <a:xfrm>
              <a:off x="1814"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2F75B4"/>
            </a:solidFill>
            <a:ln w="9525">
              <a:noFill/>
            </a:ln>
          </p:spPr>
          <p:txBody>
            <a:bodyPr/>
            <a:p>
              <a:endParaRPr lang="zh-CN" altLang="en-US"/>
            </a:p>
          </p:txBody>
        </p:sp>
        <p:sp>
          <p:nvSpPr>
            <p:cNvPr id="106" name="文本框 105"/>
            <p:cNvSpPr txBox="1"/>
            <p:nvPr>
              <p:custDataLst>
                <p:tags r:id="rId6"/>
              </p:custDataLst>
            </p:nvPr>
          </p:nvSpPr>
          <p:spPr>
            <a:xfrm>
              <a:off x="2234" y="4604"/>
              <a:ext cx="3280" cy="1281"/>
            </a:xfrm>
            <a:prstGeom prst="rect">
              <a:avLst/>
            </a:prstGeom>
            <a:noFill/>
          </p:spPr>
          <p:txBody>
            <a:bodyPr wrap="square" lIns="90000" tIns="46800" rIns="90000" bIns="46800" rtlCol="0" anchor="ctr" anchorCtr="0">
              <a:normAutofit/>
            </a:bodyPr>
            <a:p>
              <a:pPr algn="ctr">
                <a:lnSpc>
                  <a:spcPct val="120000"/>
                </a:lnSpc>
              </a:pPr>
              <a:r>
                <a:rPr lang="zh-CN" altLang="en-US" sz="1600" spc="100" noProof="1">
                  <a:solidFill>
                    <a:sysClr val="window" lastClr="FFFFFF"/>
                  </a:solidFill>
                  <a:latin typeface="微软雅黑" panose="020B0503020204020204" pitchFamily="34" charset="-122"/>
                  <a:ea typeface="微软雅黑" panose="020B0503020204020204" pitchFamily="34" charset="-122"/>
                  <a:cs typeface="+mn-cs"/>
                </a:rPr>
                <a:t>政府供给资金</a:t>
              </a:r>
              <a:endParaRPr lang="zh-CN" altLang="en-US" sz="1600" spc="1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07" name="任意多边形 30"/>
            <p:cNvSpPr/>
            <p:nvPr>
              <p:custDataLst>
                <p:tags r:id="rId7"/>
              </p:custDataLst>
            </p:nvPr>
          </p:nvSpPr>
          <p:spPr>
            <a:xfrm>
              <a:off x="6616"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DECC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55" name="任意多边形 31"/>
            <p:cNvSpPr/>
            <p:nvPr>
              <p:custDataLst>
                <p:tags r:id="rId8"/>
              </p:custDataLst>
            </p:nvPr>
          </p:nvSpPr>
          <p:spPr>
            <a:xfrm>
              <a:off x="6616"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A7D6"/>
            </a:solidFill>
            <a:ln w="9525">
              <a:noFill/>
            </a:ln>
          </p:spPr>
          <p:txBody>
            <a:bodyPr/>
            <a:p>
              <a:endParaRPr lang="zh-CN" altLang="en-US"/>
            </a:p>
          </p:txBody>
        </p:sp>
        <p:sp>
          <p:nvSpPr>
            <p:cNvPr id="109" name="文本框 108"/>
            <p:cNvSpPr txBox="1"/>
            <p:nvPr>
              <p:custDataLst>
                <p:tags r:id="rId9"/>
              </p:custDataLst>
            </p:nvPr>
          </p:nvSpPr>
          <p:spPr>
            <a:xfrm>
              <a:off x="6918" y="4570"/>
              <a:ext cx="3414" cy="1281"/>
            </a:xfrm>
            <a:prstGeom prst="rect">
              <a:avLst/>
            </a:prstGeom>
            <a:noFill/>
          </p:spPr>
          <p:txBody>
            <a:bodyPr wrap="square" lIns="90000" tIns="46800" rIns="90000" bIns="46800" rtlCol="0" anchor="ctr" anchorCtr="0"/>
            <a:p>
              <a:pPr algn="ctr">
                <a:lnSpc>
                  <a:spcPct val="120000"/>
                </a:lnSpc>
              </a:pPr>
              <a:r>
                <a:rPr lang="zh-CN" altLang="en-US" sz="1600" spc="100" noProof="1">
                  <a:solidFill>
                    <a:sysClr val="window" lastClr="FFFFFF"/>
                  </a:solidFill>
                  <a:latin typeface="微软雅黑" panose="020B0503020204020204" pitchFamily="34" charset="-122"/>
                  <a:ea typeface="微软雅黑" panose="020B0503020204020204" pitchFamily="34" charset="-122"/>
                  <a:cs typeface="+mn-cs"/>
                </a:rPr>
                <a:t>发行金融债券</a:t>
              </a:r>
              <a:endParaRPr lang="zh-CN" altLang="en-US" sz="1600" spc="1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10" name="任意多边形 33"/>
            <p:cNvSpPr/>
            <p:nvPr>
              <p:custDataLst>
                <p:tags r:id="rId10"/>
              </p:custDataLst>
            </p:nvPr>
          </p:nvSpPr>
          <p:spPr>
            <a:xfrm>
              <a:off x="11418"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A0BB0C"/>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58" name="任意多边形 34"/>
            <p:cNvSpPr/>
            <p:nvPr>
              <p:custDataLst>
                <p:tags r:id="rId11"/>
              </p:custDataLst>
            </p:nvPr>
          </p:nvSpPr>
          <p:spPr>
            <a:xfrm>
              <a:off x="11418"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1"/>
            </a:solidFill>
            <a:ln w="9525">
              <a:noFill/>
            </a:ln>
          </p:spPr>
          <p:txBody>
            <a:bodyPr/>
            <a:p>
              <a:endParaRPr lang="zh-CN" altLang="en-US"/>
            </a:p>
          </p:txBody>
        </p:sp>
        <p:sp>
          <p:nvSpPr>
            <p:cNvPr id="112" name="文本框 111"/>
            <p:cNvSpPr txBox="1"/>
            <p:nvPr>
              <p:custDataLst>
                <p:tags r:id="rId12"/>
              </p:custDataLst>
            </p:nvPr>
          </p:nvSpPr>
          <p:spPr>
            <a:xfrm>
              <a:off x="11846" y="4587"/>
              <a:ext cx="2982"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pitchFamily="34" charset="-122"/>
                  <a:ea typeface="微软雅黑" panose="020B0503020204020204" pitchFamily="34" charset="-122"/>
                  <a:cs typeface="+mn-cs"/>
                </a:rPr>
                <a:t>借入资金</a:t>
              </a:r>
              <a:endParaRPr lang="zh-CN" altLang="en-US" sz="1600" spc="2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13" name="任意多边形 36"/>
            <p:cNvSpPr/>
            <p:nvPr>
              <p:custDataLst>
                <p:tags r:id="rId13"/>
              </p:custDataLst>
            </p:nvPr>
          </p:nvSpPr>
          <p:spPr>
            <a:xfrm>
              <a:off x="4215"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689626"/>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61" name="任意多边形 37"/>
            <p:cNvSpPr/>
            <p:nvPr>
              <p:custDataLst>
                <p:tags r:id="rId14"/>
              </p:custDataLst>
            </p:nvPr>
          </p:nvSpPr>
          <p:spPr>
            <a:xfrm>
              <a:off x="4215" y="731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70C0"/>
            </a:solidFill>
            <a:ln w="9525">
              <a:noFill/>
            </a:ln>
          </p:spPr>
          <p:txBody>
            <a:bodyPr/>
            <a:p>
              <a:endParaRPr lang="zh-CN" altLang="en-US"/>
            </a:p>
          </p:txBody>
        </p:sp>
        <p:sp>
          <p:nvSpPr>
            <p:cNvPr id="115" name="文本框 114"/>
            <p:cNvSpPr txBox="1"/>
            <p:nvPr>
              <p:custDataLst>
                <p:tags r:id="rId15"/>
              </p:custDataLst>
            </p:nvPr>
          </p:nvSpPr>
          <p:spPr>
            <a:xfrm>
              <a:off x="4635" y="775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pitchFamily="34" charset="-122"/>
                  <a:ea typeface="微软雅黑" panose="020B0503020204020204" pitchFamily="34" charset="-122"/>
                  <a:cs typeface="+mn-cs"/>
                </a:rPr>
                <a:t>吸收存款</a:t>
              </a:r>
              <a:endParaRPr lang="zh-CN" altLang="en-US" sz="1600" spc="2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16" name="任意多边形 39"/>
            <p:cNvSpPr/>
            <p:nvPr>
              <p:custDataLst>
                <p:tags r:id="rId16"/>
              </p:custDataLst>
            </p:nvPr>
          </p:nvSpPr>
          <p:spPr>
            <a:xfrm>
              <a:off x="9017"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44750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7" name="任意多边形 40"/>
            <p:cNvSpPr/>
            <p:nvPr>
              <p:custDataLst>
                <p:tags r:id="rId17"/>
              </p:custDataLst>
            </p:nvPr>
          </p:nvSpPr>
          <p:spPr>
            <a:xfrm>
              <a:off x="9017" y="7315"/>
              <a:ext cx="3834" cy="2015"/>
            </a:xfrm>
            <a:custGeom>
              <a:avLst/>
              <a:gdLst>
                <a:gd name="connsiteX0" fmla="*/ 908048 w 1993900"/>
                <a:gd name="connsiteY0" fmla="*/ 0 h 1047750"/>
                <a:gd name="connsiteX1" fmla="*/ 1849499 w 1993900"/>
                <a:gd name="connsiteY1" fmla="*/ 0 h 1047750"/>
                <a:gd name="connsiteX2" fmla="*/ 1993900 w 1993900"/>
                <a:gd name="connsiteY2" fmla="*/ 144401 h 1047750"/>
                <a:gd name="connsiteX3" fmla="*/ 1993900 w 1993900"/>
                <a:gd name="connsiteY3" fmla="*/ 903349 h 1047750"/>
                <a:gd name="connsiteX4" fmla="*/ 1849499 w 1993900"/>
                <a:gd name="connsiteY4" fmla="*/ 1047750 h 1047750"/>
                <a:gd name="connsiteX5" fmla="*/ 144401 w 1993900"/>
                <a:gd name="connsiteY5" fmla="*/ 1047750 h 1047750"/>
                <a:gd name="connsiteX6" fmla="*/ 0 w 1993900"/>
                <a:gd name="connsiteY6" fmla="*/ 903349 h 1047750"/>
                <a:gd name="connsiteX7" fmla="*/ 0 w 1993900"/>
                <a:gd name="connsiteY7" fmla="*/ 239711 h 1047750"/>
                <a:gd name="connsiteX8" fmla="*/ 115888 w 1993900"/>
                <a:gd name="connsiteY8" fmla="*/ 123823 h 1047750"/>
                <a:gd name="connsiteX9" fmla="*/ 784225 w 1993900"/>
                <a:gd name="connsiteY9" fmla="*/ 123823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3">
                <a:lumMod val="75000"/>
              </a:schemeClr>
            </a:solidFill>
          </p:spPr>
          <p:txBody>
            <a:bodyPr rot="0" spcFirstLastPara="0" vertOverflow="overflow" horzOverflow="overflow" vert="horz" wrap="square" lIns="91440" tIns="216000" rIns="91440" bIns="45720" numCol="1" spcCol="0" rtlCol="0" fromWordArt="0" anchor="ctr" anchorCtr="0" forceAA="0" compatLnSpc="1">
              <a:normAutofit/>
            </a:bodyPr>
            <a:p>
              <a:pPr algn="ctr" fontAlgn="base">
                <a:lnSpc>
                  <a:spcPct val="130000"/>
                </a:lnSpc>
              </a:pPr>
              <a:endParaRPr lang="zh-CN" altLang="en-US" strike="noStrike" noProof="1"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8" name="文本框 117"/>
            <p:cNvSpPr txBox="1"/>
            <p:nvPr>
              <p:custDataLst>
                <p:tags r:id="rId18"/>
              </p:custDataLst>
            </p:nvPr>
          </p:nvSpPr>
          <p:spPr>
            <a:xfrm>
              <a:off x="9344" y="7750"/>
              <a:ext cx="3316" cy="1281"/>
            </a:xfrm>
            <a:prstGeom prst="rect">
              <a:avLst/>
            </a:prstGeom>
            <a:noFill/>
          </p:spPr>
          <p:txBody>
            <a:bodyPr wrap="square" lIns="90000" tIns="46800" rIns="90000" bIns="46800" rtlCol="0" anchor="ctr" anchorCtr="0">
              <a:noAutofit/>
            </a:bodyPr>
            <a:p>
              <a:pPr algn="ctr">
                <a:lnSpc>
                  <a:spcPct val="120000"/>
                </a:lnSpc>
              </a:pPr>
              <a:r>
                <a:rPr lang="zh-CN" altLang="en-US" sz="1600" spc="200" noProof="1">
                  <a:solidFill>
                    <a:sysClr val="window" lastClr="FFFFFF"/>
                  </a:solidFill>
                  <a:latin typeface="微软雅黑" panose="020B0503020204020204" pitchFamily="34" charset="-122"/>
                  <a:ea typeface="微软雅黑" panose="020B0503020204020204" pitchFamily="34" charset="-122"/>
                  <a:cs typeface="+mn-cs"/>
                </a:rPr>
                <a:t>通过社会保障体系及邮政储蓄筹资</a:t>
              </a:r>
              <a:endParaRPr lang="zh-CN" altLang="en-US" sz="1600" spc="2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34166" name="文本框 118"/>
            <p:cNvSpPr txBox="1"/>
            <p:nvPr>
              <p:custDataLst>
                <p:tags r:id="rId19"/>
              </p:custDataLst>
            </p:nvPr>
          </p:nvSpPr>
          <p:spPr>
            <a:xfrm>
              <a:off x="11418"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pitchFamily="34" charset="-122"/>
                  <a:ea typeface="微软雅黑" panose="020B0503020204020204" pitchFamily="34" charset="-122"/>
                </a:rPr>
                <a:t>03</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34167" name="文本框 119"/>
            <p:cNvSpPr txBox="1"/>
            <p:nvPr>
              <p:custDataLst>
                <p:tags r:id="rId20"/>
              </p:custDataLst>
            </p:nvPr>
          </p:nvSpPr>
          <p:spPr>
            <a:xfrm>
              <a:off x="4215"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04</a:t>
              </a:r>
              <a:endParaRPr lang="en-US" altLang="zh-CN" dirty="0">
                <a:solidFill>
                  <a:srgbClr val="404040"/>
                </a:solidFill>
                <a:latin typeface="Arial" panose="020B0604020202020204" pitchFamily="34" charset="0"/>
              </a:endParaRPr>
            </a:p>
          </p:txBody>
        </p:sp>
        <p:sp>
          <p:nvSpPr>
            <p:cNvPr id="134168" name="文本框 120"/>
            <p:cNvSpPr txBox="1"/>
            <p:nvPr>
              <p:custDataLst>
                <p:tags r:id="rId21"/>
              </p:custDataLst>
            </p:nvPr>
          </p:nvSpPr>
          <p:spPr>
            <a:xfrm>
              <a:off x="9017"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05</a:t>
              </a:r>
              <a:endParaRPr lang="en-US" altLang="zh-CN" dirty="0">
                <a:solidFill>
                  <a:srgbClr val="404040"/>
                </a:solidFill>
                <a:latin typeface="Arial" panose="020B0604020202020204" pitchFamily="34" charset="0"/>
              </a:endParaRPr>
            </a:p>
          </p:txBody>
        </p:sp>
        <p:sp>
          <p:nvSpPr>
            <p:cNvPr id="134169" name="文本框 121"/>
            <p:cNvSpPr txBox="1"/>
            <p:nvPr>
              <p:custDataLst>
                <p:tags r:id="rId22"/>
              </p:custDataLst>
            </p:nvPr>
          </p:nvSpPr>
          <p:spPr>
            <a:xfrm>
              <a:off x="1814"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pitchFamily="34" charset="-122"/>
                  <a:ea typeface="微软雅黑" panose="020B0503020204020204" pitchFamily="34" charset="-122"/>
                </a:rPr>
                <a:t>01</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34170" name="文本框 122"/>
            <p:cNvSpPr txBox="1"/>
            <p:nvPr>
              <p:custDataLst>
                <p:tags r:id="rId23"/>
              </p:custDataLst>
            </p:nvPr>
          </p:nvSpPr>
          <p:spPr>
            <a:xfrm>
              <a:off x="6616"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pitchFamily="34" charset="-122"/>
                  <a:ea typeface="微软雅黑" panose="020B0503020204020204" pitchFamily="34" charset="-122"/>
                </a:rPr>
                <a:t>02</a:t>
              </a:r>
              <a:endParaRPr lang="en-US" altLang="zh-CN" dirty="0">
                <a:solidFill>
                  <a:srgbClr val="404040"/>
                </a:solidFill>
                <a:latin typeface="微软雅黑" panose="020B0503020204020204" pitchFamily="34" charset="-122"/>
                <a:ea typeface="微软雅黑" panose="020B0503020204020204" pitchFamily="34" charset="-122"/>
              </a:endParaRPr>
            </a:p>
          </p:txBody>
        </p:sp>
      </p:grpSp>
    </p:spTree>
    <p:custDataLst>
      <p:tags r:id="rId24"/>
    </p:custData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000" fill="hold">
                                          <p:stCondLst>
                                            <p:cond delay="0"/>
                                          </p:stCondLst>
                                        </p:cTn>
                                        <p:tgtEl>
                                          <p:spTgt spid="103"/>
                                        </p:tgtEl>
                                        <p:attrNameLst>
                                          <p:attrName>style.visibility</p:attrName>
                                        </p:attrNameLst>
                                      </p:cBhvr>
                                      <p:to>
                                        <p:strVal val="visible"/>
                                      </p:to>
                                    </p:set>
                                    <p:anim calcmode="lin" valueType="num">
                                      <p:cBhvr>
                                        <p:cTn id="7" dur="1000" fill="hold"/>
                                        <p:tgtEl>
                                          <p:spTgt spid="103"/>
                                        </p:tgtEl>
                                        <p:attrNameLst>
                                          <p:attrName>ppt_w</p:attrName>
                                        </p:attrNameLst>
                                      </p:cBhvr>
                                      <p:tavLst>
                                        <p:tav tm="0">
                                          <p:val>
                                            <p:fltVal val="0.000000"/>
                                          </p:val>
                                        </p:tav>
                                        <p:tav tm="100000">
                                          <p:val>
                                            <p:strVal val="#ppt_w"/>
                                          </p:val>
                                        </p:tav>
                                      </p:tavLst>
                                    </p:anim>
                                    <p:anim calcmode="lin" valueType="num">
                                      <p:cBhvr>
                                        <p:cTn id="8" dur="1000" fill="hold"/>
                                        <p:tgtEl>
                                          <p:spTgt spid="103"/>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15415" y="2099310"/>
            <a:ext cx="8976995" cy="324040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（一）政策性银行资金运用的目的和方针</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政策性银行资金运用的主要目的是实现社会经济效益。政策性银行并非纯粹的金融企业，它代表的主要是政府利益，自身利益则摆在了次要地位，因此它的行为目的和方式都体现政府的意志。</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（二）政策性银行资金运用的原则</a:t>
            </a:r>
            <a:endPar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pc="15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政策性银行的经营原则不同于商业银行，它要贯彻政府的政策意图，决定它必须坚持政策性原则。它以银行的形式存在，是特殊的金融企业，决定它必须贯彻安全性和效益性原则。</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二、政策性银行的资产业务</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custDataLst>
              <p:tags r:id="rId1"/>
            </p:custDataLst>
          </p:nvPr>
        </p:nvSpPr>
        <p:spPr>
          <a:xfrm>
            <a:off x="4828540" y="3001010"/>
            <a:ext cx="2627630"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buClrTx/>
              <a:buSzTx/>
              <a:buFontTx/>
            </a:pPr>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2. 投资业务</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custDataLst>
              <p:tags r:id="rId2"/>
            </p:custDataLst>
          </p:nvPr>
        </p:nvSpPr>
        <p:spPr>
          <a:xfrm>
            <a:off x="4828540" y="3474085"/>
            <a:ext cx="2599690" cy="2640330"/>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3" name="矩形 22"/>
          <p:cNvSpPr/>
          <p:nvPr>
            <p:custDataLst>
              <p:tags r:id="rId3"/>
            </p:custDataLst>
          </p:nvPr>
        </p:nvSpPr>
        <p:spPr>
          <a:xfrm>
            <a:off x="7665403" y="30006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3. 担保业务</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custDataLst>
              <p:tags r:id="rId4"/>
            </p:custDataLst>
          </p:nvPr>
        </p:nvSpPr>
        <p:spPr>
          <a:xfrm>
            <a:off x="7665403" y="3473768"/>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 name="矩形 1"/>
          <p:cNvSpPr/>
          <p:nvPr>
            <p:custDataLst>
              <p:tags r:id="rId5"/>
            </p:custDataLst>
          </p:nvPr>
        </p:nvSpPr>
        <p:spPr>
          <a:xfrm>
            <a:off x="1992630" y="30006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1. 贷款业务</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custDataLst>
              <p:tags r:id="rId6"/>
            </p:custDataLst>
          </p:nvPr>
        </p:nvSpPr>
        <p:spPr>
          <a:xfrm>
            <a:off x="1993265" y="3473768"/>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5" name="矩形 24"/>
          <p:cNvSpPr/>
          <p:nvPr>
            <p:custDataLst>
              <p:tags r:id="rId7"/>
            </p:custDataLst>
          </p:nvPr>
        </p:nvSpPr>
        <p:spPr>
          <a:xfrm>
            <a:off x="2044700" y="3624580"/>
            <a:ext cx="2378710" cy="2130425"/>
          </a:xfrm>
          <a:prstGeom prst="rect">
            <a:avLst/>
          </a:prstGeom>
        </p:spPr>
        <p:txBody>
          <a:bodyPr wrap="square" tIns="46800" bIns="46800">
            <a:noAutofit/>
          </a:bodyPr>
          <a:p>
            <a:pPr lvl="0" algn="just">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政策性银行的贷款业务是其主要业务活动，包括普通贷款和特别贷款、直接贷款和间接贷款及联合贷款等。</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6" name="矩形 25"/>
          <p:cNvSpPr/>
          <p:nvPr>
            <p:custDataLst>
              <p:tags r:id="rId8"/>
            </p:custDataLst>
          </p:nvPr>
        </p:nvSpPr>
        <p:spPr>
          <a:xfrm>
            <a:off x="7814628" y="3670618"/>
            <a:ext cx="2182813" cy="2130425"/>
          </a:xfrm>
          <a:prstGeom prst="rect">
            <a:avLst/>
          </a:prstGeom>
        </p:spPr>
        <p:txBody>
          <a:bodyPr wrap="square" tIns="46800" bIns="46800"/>
          <a:p>
            <a:pPr lvl="0" algn="just" fontAlgn="base">
              <a:lnSpc>
                <a:spcPct val="120000"/>
              </a:lnSpc>
              <a:spcAft>
                <a:spcPts val="1000"/>
              </a:spcAft>
              <a:defRPr/>
            </a:pPr>
            <a:r>
              <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政策性银行的担保业务是指政策性银行对其他银行所发放的符合政策意图的贷款给予偿还性保证，同时还对业务对象的债务进行保证，当借款人到期无力偿还贷款时，由政策性银行负责偿还全部或部分贷款。</a:t>
            </a:r>
            <a:endPar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7" name="矩形 26"/>
          <p:cNvSpPr/>
          <p:nvPr>
            <p:custDataLst>
              <p:tags r:id="rId9"/>
            </p:custDataLst>
          </p:nvPr>
        </p:nvSpPr>
        <p:spPr>
          <a:xfrm>
            <a:off x="4933315" y="3670935"/>
            <a:ext cx="2378710" cy="2130425"/>
          </a:xfrm>
          <a:prstGeom prst="rect">
            <a:avLst/>
          </a:prstGeom>
        </p:spPr>
        <p:txBody>
          <a:bodyPr wrap="square" tIns="46800" bIns="46800">
            <a:normAutofit lnSpcReduction="10000"/>
          </a:bodyPr>
          <a:p>
            <a:pPr lvl="0" algn="just" fontAlgn="base">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在政策性金融机构中，从事投资活动的主要是开发性金融机构。一般而言，政策性银行的投资业务主要包括股权投资和证券投资两个方面。</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1" name="等腰三角形 30"/>
          <p:cNvSpPr/>
          <p:nvPr>
            <p:custDataLst>
              <p:tags r:id="rId10"/>
            </p:custDataLst>
          </p:nvPr>
        </p:nvSpPr>
        <p:spPr>
          <a:xfrm rot="5400000">
            <a:off x="4428490" y="57153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32" name="等腰三角形 31"/>
          <p:cNvSpPr/>
          <p:nvPr>
            <p:custDataLst>
              <p:tags r:id="rId11"/>
            </p:custDataLst>
          </p:nvPr>
        </p:nvSpPr>
        <p:spPr>
          <a:xfrm rot="5400000">
            <a:off x="7268528" y="57153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grpSp>
        <p:nvGrpSpPr>
          <p:cNvPr id="7886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二、政策性银行的资产业务</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 name="文本框 2"/>
          <p:cNvSpPr txBox="1"/>
          <p:nvPr/>
        </p:nvSpPr>
        <p:spPr>
          <a:xfrm>
            <a:off x="1415415" y="1484630"/>
            <a:ext cx="9915525" cy="922020"/>
          </a:xfrm>
          <a:prstGeom prst="rect">
            <a:avLst/>
          </a:prstGeom>
          <a:noFill/>
        </p:spPr>
        <p:txBody>
          <a:bodyPr wrap="square" rtlCol="0">
            <a:spAutoFit/>
          </a:bodyPr>
          <a:p>
            <a:pPr algn="just">
              <a:lnSpc>
                <a:spcPct val="150000"/>
              </a:lnSpc>
            </a:pPr>
            <a:r>
              <a:rPr lang="zh-CN" altLang="en-US">
                <a:solidFill>
                  <a:srgbClr val="2F75B4"/>
                </a:solidFill>
                <a:latin typeface="微软雅黑" panose="020B0503020204020204" pitchFamily="34" charset="-122"/>
                <a:ea typeface="微软雅黑" panose="020B0503020204020204" pitchFamily="34" charset="-122"/>
              </a:rPr>
              <a:t>（三）政策性银行资金运用的主要内容</a:t>
            </a:r>
            <a:endParaRPr lang="zh-CN" altLang="en-US">
              <a:solidFill>
                <a:srgbClr val="2F75B4"/>
              </a:solidFill>
              <a:latin typeface="微软雅黑" panose="020B0503020204020204" pitchFamily="34" charset="-122"/>
              <a:ea typeface="微软雅黑" panose="020B0503020204020204" pitchFamily="34" charset="-122"/>
            </a:endParaRPr>
          </a:p>
          <a:p>
            <a:pPr algn="just">
              <a:lnSpc>
                <a:spcPct val="150000"/>
              </a:lnSpc>
            </a:pPr>
            <a:r>
              <a:rPr lang="zh-CN" altLang="en-US" b="0">
                <a:latin typeface="微软雅黑" panose="020B0503020204020204" pitchFamily="34" charset="-122"/>
                <a:ea typeface="微软雅黑" panose="020B0503020204020204" pitchFamily="34" charset="-122"/>
              </a:rPr>
              <a:t>政策性银行资金运用的内容主要包括贷款业务、投资业务和担保业务等。</a:t>
            </a:r>
            <a:endParaRPr lang="zh-CN" altLang="en-US" b="0">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18795" y="1628355"/>
            <a:ext cx="10543881" cy="3716670"/>
            <a:chOff x="1722" y="2692"/>
            <a:chExt cx="14941" cy="4478"/>
          </a:xfrm>
        </p:grpSpPr>
        <p:sp>
          <p:nvSpPr>
            <p:cNvPr id="114" name="圆角矩形 113"/>
            <p:cNvSpPr/>
            <p:nvPr>
              <p:custDataLst>
                <p:tags r:id="rId1"/>
              </p:custDataLst>
            </p:nvPr>
          </p:nvSpPr>
          <p:spPr>
            <a:xfrm>
              <a:off x="2037" y="2919"/>
              <a:ext cx="14272" cy="4051"/>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2" y="2692"/>
              <a:ext cx="761" cy="400"/>
              <a:chOff x="5077" y="3653"/>
              <a:chExt cx="761" cy="400"/>
            </a:xfrm>
          </p:grpSpPr>
          <p:sp>
            <p:nvSpPr>
              <p:cNvPr id="116" name="菱形 115"/>
              <p:cNvSpPr/>
              <p:nvPr>
                <p:custDataLst>
                  <p:tags r:id="rId2"/>
                </p:custDataLst>
              </p:nvPr>
            </p:nvSpPr>
            <p:spPr>
              <a:xfrm>
                <a:off x="5077" y="365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3" y="365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8" y="6770"/>
              <a:ext cx="649" cy="400"/>
              <a:chOff x="5083" y="4166"/>
              <a:chExt cx="649" cy="400"/>
            </a:xfrm>
          </p:grpSpPr>
          <p:sp>
            <p:nvSpPr>
              <p:cNvPr id="119" name="菱形 118"/>
              <p:cNvSpPr/>
              <p:nvPr>
                <p:custDataLst>
                  <p:tags r:id="rId4"/>
                </p:custDataLst>
              </p:nvPr>
            </p:nvSpPr>
            <p:spPr>
              <a:xfrm>
                <a:off x="5083" y="416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7" y="416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885" y="6683"/>
              <a:ext cx="776" cy="400"/>
              <a:chOff x="5582" y="4079"/>
              <a:chExt cx="776" cy="400"/>
            </a:xfrm>
          </p:grpSpPr>
          <p:sp>
            <p:nvSpPr>
              <p:cNvPr id="122" name="菱形 121"/>
              <p:cNvSpPr/>
              <p:nvPr>
                <p:custDataLst>
                  <p:tags r:id="rId6"/>
                </p:custDataLst>
              </p:nvPr>
            </p:nvSpPr>
            <p:spPr>
              <a:xfrm>
                <a:off x="5582" y="4079"/>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98" y="4079"/>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7" y="2693"/>
              <a:ext cx="646" cy="418"/>
              <a:chOff x="5580" y="3633"/>
              <a:chExt cx="646" cy="418"/>
            </a:xfrm>
          </p:grpSpPr>
          <p:sp>
            <p:nvSpPr>
              <p:cNvPr id="125" name="菱形 124"/>
              <p:cNvSpPr/>
              <p:nvPr>
                <p:custDataLst>
                  <p:tags r:id="rId8"/>
                </p:custDataLst>
              </p:nvPr>
            </p:nvSpPr>
            <p:spPr>
              <a:xfrm>
                <a:off x="5781" y="363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0" y="365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025" y="2132330"/>
            <a:ext cx="8919210" cy="26866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政策性银行</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作为政府的金融机构，所要获取的主要是社会效益和国民经济整体效益，不追求自身财务效益，不谋取利润。因此，政策性银行的经营方针应该是“让小利取大利”。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所谓“小利”</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是指政策性银行自身的财务效益；所谓“大利”是指国家的全局利益和长远利益。“让小利取大利”的经营方针是指政策性银行不以自身的财务效益即盈利为经营目标，而是以社会效益和国民经济的整体效益为其经营目标。政策性银行坚持“让小利取大利”的经营方针是由它的性质和职能决定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三、政策性银行的经营方针及其类型</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503295" y="2421255"/>
            <a:ext cx="5907405"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任务三</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我国的政策性银行</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735" y="1546718"/>
            <a:ext cx="10556583" cy="4159881"/>
            <a:chOff x="1729" y="2853"/>
            <a:chExt cx="14959" cy="5012"/>
          </a:xfrm>
        </p:grpSpPr>
        <p:sp>
          <p:nvSpPr>
            <p:cNvPr id="114" name="圆角矩形 113"/>
            <p:cNvSpPr/>
            <p:nvPr>
              <p:custDataLst>
                <p:tags r:id="rId1"/>
              </p:custDataLst>
            </p:nvPr>
          </p:nvSpPr>
          <p:spPr>
            <a:xfrm>
              <a:off x="2037" y="3038"/>
              <a:ext cx="14272" cy="4674"/>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31" y="2853"/>
              <a:ext cx="761" cy="400"/>
              <a:chOff x="5186" y="3814"/>
              <a:chExt cx="761" cy="400"/>
            </a:xfrm>
          </p:grpSpPr>
          <p:sp>
            <p:nvSpPr>
              <p:cNvPr id="116" name="菱形 115"/>
              <p:cNvSpPr/>
              <p:nvPr>
                <p:custDataLst>
                  <p:tags r:id="rId2"/>
                </p:custDataLst>
              </p:nvPr>
            </p:nvSpPr>
            <p:spPr>
              <a:xfrm>
                <a:off x="5186" y="381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02" y="381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28" y="2853"/>
              <a:ext cx="645" cy="412"/>
              <a:chOff x="5570" y="3793"/>
              <a:chExt cx="645" cy="412"/>
            </a:xfrm>
          </p:grpSpPr>
          <p:sp>
            <p:nvSpPr>
              <p:cNvPr id="125" name="菱形 124"/>
              <p:cNvSpPr/>
              <p:nvPr>
                <p:custDataLst>
                  <p:tags r:id="rId8"/>
                </p:custDataLst>
              </p:nvPr>
            </p:nvSpPr>
            <p:spPr>
              <a:xfrm>
                <a:off x="5770" y="380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70" y="37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87170" y="2133600"/>
            <a:ext cx="8888730" cy="30467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（一）建立政策性银行是深化金融体制改革的必然要求</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altLang="zh-CN"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改革开放后，随着经济体制改革的不断深入，我国金融体制也在进行改革。但是，与建立社会主义市场经济体制的要求相比，仍然存在着较大的差距。因此，1993年，国务院做出了《关于金融体制改革的决定》，明确了金融体制改革的目标是：建立在国务院领导下独立执行货币政策的中央银行宏观调控体系；建立政策性金融与商业性金融相分离，以国有商业银行为主体，多种金融机构并存的金融组织体系；建立统一开放、有序竞争、严格管理的金融市场体系。指出要把人民银行办成真正的中央银行，把各专业银行办成真正的商业银行。</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一、我国组建政策性银行的原因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735" y="1546718"/>
            <a:ext cx="10556583" cy="4159881"/>
            <a:chOff x="1729" y="2853"/>
            <a:chExt cx="14959" cy="5012"/>
          </a:xfrm>
        </p:grpSpPr>
        <p:sp>
          <p:nvSpPr>
            <p:cNvPr id="114" name="圆角矩形 113"/>
            <p:cNvSpPr/>
            <p:nvPr>
              <p:custDataLst>
                <p:tags r:id="rId1"/>
              </p:custDataLst>
            </p:nvPr>
          </p:nvSpPr>
          <p:spPr>
            <a:xfrm>
              <a:off x="2037" y="3038"/>
              <a:ext cx="14272" cy="4674"/>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31" y="2853"/>
              <a:ext cx="761" cy="400"/>
              <a:chOff x="5186" y="3814"/>
              <a:chExt cx="761" cy="400"/>
            </a:xfrm>
          </p:grpSpPr>
          <p:sp>
            <p:nvSpPr>
              <p:cNvPr id="116" name="菱形 115"/>
              <p:cNvSpPr/>
              <p:nvPr>
                <p:custDataLst>
                  <p:tags r:id="rId2"/>
                </p:custDataLst>
              </p:nvPr>
            </p:nvSpPr>
            <p:spPr>
              <a:xfrm>
                <a:off x="5186" y="381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02" y="381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28" y="2853"/>
              <a:ext cx="645" cy="412"/>
              <a:chOff x="5570" y="3793"/>
              <a:chExt cx="645" cy="412"/>
            </a:xfrm>
          </p:grpSpPr>
          <p:sp>
            <p:nvSpPr>
              <p:cNvPr id="125" name="菱形 124"/>
              <p:cNvSpPr/>
              <p:nvPr>
                <p:custDataLst>
                  <p:tags r:id="rId8"/>
                </p:custDataLst>
              </p:nvPr>
            </p:nvSpPr>
            <p:spPr>
              <a:xfrm>
                <a:off x="5770" y="380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70" y="37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87170" y="2133600"/>
            <a:ext cx="8888730" cy="30467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（二）建立政策性银行是社会主义市场经济体制下宏观调控的需要</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altLang="zh-CN"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社会主义市场经济体制就是使市场在国家宏观调控下，对资源配置起基础性作用。其中一个重要的前提条件，就是要坚持政府的宏观调控。没有政府的指导，资源完全由市场配置，就会出现价格引导资源方面的失真。在我国，随着改革开放和市场化进程的加快，社会资源向具有较高发展水平的地区、产业流动，“马太效应”不断突出，国家的产业政策难以得到贯彻落实，基础设施建设和国民经济薄弱产业得不到有力扶持。为解决这些问题，单纯依靠市场机制的自发调节是不会起到任何积极作用的，相反会扩大产业与地区间的经济差距。</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一、我国组建政策性银行的原因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24915" y="1828165"/>
            <a:ext cx="9304655" cy="37833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（一）国家开发银行</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国家开发银行的设立宗旨</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国家开发银行成立于 1994 年 3 月 17 日，是一家以国家重点建设为主要融资对象的政策性投资开发银行，主要办理国家重点建设（包括基本建设和技术改造）的政策性贷款及贴息业务。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国家开发银行的地位和任务</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国家开发银行是直属国务院领导的政策性金融机构，在金融业务上接受中国人民银行和中国银行业监督管理委员会（现为银保监会）的指导和监督。</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二、我国政策性银行的基本情况</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24915" y="1828165"/>
            <a:ext cx="9304655" cy="37833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（二）中国农业发展银行</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中国农业发展银行的成立宗旨</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中国农业发展银行成立于 1994 年 11 月 18 日，是一家以承担国家粮棉油储备、农副产品收购、农业开发等方面的政策性贷款为主要业务的政策性银行。</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中国农业发展银行的地位和任务</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中国农业发展银行直属国务院领导，是我国唯一一家农业政策性银行。其主要任务是以国家信用为基础，以市场为依托，筹集支农资金，支持“三农”事业发展，发挥国家战略支撑作用。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二、我国政策性银行的基本情况</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199515" y="1972945"/>
            <a:ext cx="4073525" cy="34931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（三）中国进出口银行</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中国进出口银行成立于 1994 年 7 月 1 日，是直属国务院领导的政策性金融机构，具有法人资格，实行自主、保本经营，企业化管理。在业务上接受财政部、对外贸易经济合作部、中国人民银行和中国银行业监督管理委员会的指导和监督。</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二、我国政策性银行的基本情况</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1"/>
          <a:stretch>
            <a:fillRect/>
          </a:stretch>
        </p:blipFill>
        <p:spPr>
          <a:xfrm>
            <a:off x="5231765" y="2852420"/>
            <a:ext cx="5674360" cy="2281555"/>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0658" name="组合 7"/>
          <p:cNvGrpSpPr/>
          <p:nvPr/>
        </p:nvGrpSpPr>
        <p:grpSpPr>
          <a:xfrm>
            <a:off x="3365500" y="920750"/>
            <a:ext cx="8158163" cy="5059363"/>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0661"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05163" y="900113"/>
            <a:ext cx="838200" cy="682625"/>
          </a:xfrm>
          <a:prstGeom prst="rect">
            <a:avLst/>
          </a:prstGeom>
          <a:noFill/>
          <a:ln w="9525">
            <a:noFill/>
          </a:ln>
        </p:spPr>
      </p:pic>
      <p:pic>
        <p:nvPicPr>
          <p:cNvPr id="70662" name="图片 9"/>
          <p:cNvPicPr>
            <a:picLocks noChangeAspect="1"/>
          </p:cNvPicPr>
          <p:nvPr/>
        </p:nvPicPr>
        <p:blipFill>
          <a:blip r:embed="rId5">
            <a:clrChange>
              <a:clrFrom>
                <a:srgbClr val="FFFFFF"/>
              </a:clrFrom>
              <a:clrTo>
                <a:srgbClr val="FFFFFF">
                  <a:alpha val="0"/>
                </a:srgbClr>
              </a:clrTo>
            </a:clrChange>
          </a:blip>
          <a:stretch>
            <a:fillRect/>
          </a:stretch>
        </p:blipFill>
        <p:spPr>
          <a:xfrm>
            <a:off x="10834688" y="5362575"/>
            <a:ext cx="733425" cy="673100"/>
          </a:xfrm>
          <a:prstGeom prst="rect">
            <a:avLst/>
          </a:prstGeom>
          <a:noFill/>
          <a:ln w="9525">
            <a:noFill/>
          </a:ln>
        </p:spPr>
      </p:pic>
      <p:sp>
        <p:nvSpPr>
          <p:cNvPr id="6" name="文本框 5"/>
          <p:cNvSpPr txBox="1"/>
          <p:nvPr>
            <p:custDataLst>
              <p:tags r:id="rId6"/>
            </p:custDataLst>
          </p:nvPr>
        </p:nvSpPr>
        <p:spPr>
          <a:xfrm>
            <a:off x="3935730" y="3284855"/>
            <a:ext cx="7193280" cy="211645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【能力目标】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4525" indent="-284480" algn="just" fontAlgn="ctr">
              <a:lnSpc>
                <a:spcPct val="11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通过学习政策性银行的含义及特征，充分认识政策性银行产生的必要性；</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just" fontAlgn="ctr">
              <a:lnSpc>
                <a:spcPct val="11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通过学习政策性银行的职能和业务，全面理解政策性银行与其他金融机构的区别；</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just" fontAlgn="ctr">
              <a:lnSpc>
                <a:spcPct val="11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通过学习我国政策性银行相关知识，认知我国政策性银行在宏观经济调控中的作用。</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2" name="文本框 11"/>
          <p:cNvSpPr txBox="1"/>
          <p:nvPr>
            <p:custDataLst>
              <p:tags r:id="rId7"/>
            </p:custDataLst>
          </p:nvPr>
        </p:nvSpPr>
        <p:spPr>
          <a:xfrm>
            <a:off x="3925888" y="1268730"/>
            <a:ext cx="7172325" cy="163512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【知识目标】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l" fontAlgn="ctr">
              <a:lnSpc>
                <a:spcPct val="11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了解政策性银行的产生，准确把握政策性银行的性质；</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1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理解政策性银行的职能，掌握政策性银行的主要业务；</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1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认识我国政策性银行建立的必要性，熟悉我国政策性银行的主要业务。</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p:txBody>
      </p:sp>
    </p:spTree>
    <p:custDataLst>
      <p:tags r:id="rId8"/>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196834"/>
            <a:ext cx="10890379" cy="5012277"/>
            <a:chOff x="1843" y="1876"/>
            <a:chExt cx="15432" cy="6039"/>
          </a:xfrm>
        </p:grpSpPr>
        <p:sp>
          <p:nvSpPr>
            <p:cNvPr id="114" name="圆角矩形 113"/>
            <p:cNvSpPr/>
            <p:nvPr>
              <p:custDataLst>
                <p:tags r:id="rId1"/>
              </p:custDataLst>
            </p:nvPr>
          </p:nvSpPr>
          <p:spPr>
            <a:xfrm>
              <a:off x="2158" y="2137"/>
              <a:ext cx="14775" cy="565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1876"/>
              <a:ext cx="637" cy="421"/>
              <a:chOff x="5198" y="2837"/>
              <a:chExt cx="637" cy="421"/>
            </a:xfrm>
          </p:grpSpPr>
          <p:sp>
            <p:nvSpPr>
              <p:cNvPr id="116" name="菱形 115"/>
              <p:cNvSpPr/>
              <p:nvPr>
                <p:custDataLst>
                  <p:tags r:id="rId2"/>
                </p:custDataLst>
              </p:nvPr>
            </p:nvSpPr>
            <p:spPr>
              <a:xfrm>
                <a:off x="5198" y="285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28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504"/>
              <a:ext cx="738" cy="410"/>
              <a:chOff x="5198" y="4900"/>
              <a:chExt cx="738" cy="410"/>
            </a:xfrm>
          </p:grpSpPr>
          <p:sp>
            <p:nvSpPr>
              <p:cNvPr id="119" name="菱形 118"/>
              <p:cNvSpPr/>
              <p:nvPr>
                <p:custDataLst>
                  <p:tags r:id="rId4"/>
                </p:custDataLst>
              </p:nvPr>
            </p:nvSpPr>
            <p:spPr>
              <a:xfrm>
                <a:off x="5491" y="491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9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04" y="7515"/>
              <a:ext cx="770" cy="400"/>
              <a:chOff x="4969" y="4911"/>
              <a:chExt cx="770" cy="400"/>
            </a:xfrm>
          </p:grpSpPr>
          <p:sp>
            <p:nvSpPr>
              <p:cNvPr id="122" name="菱形 121"/>
              <p:cNvSpPr/>
              <p:nvPr>
                <p:custDataLst>
                  <p:tags r:id="rId6"/>
                </p:custDataLst>
              </p:nvPr>
            </p:nvSpPr>
            <p:spPr>
              <a:xfrm>
                <a:off x="4969" y="4911"/>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85" y="4911"/>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0" y="1930"/>
              <a:ext cx="695" cy="433"/>
              <a:chOff x="4968" y="2870"/>
              <a:chExt cx="695" cy="433"/>
            </a:xfrm>
          </p:grpSpPr>
          <p:sp>
            <p:nvSpPr>
              <p:cNvPr id="125" name="菱形 124"/>
              <p:cNvSpPr/>
              <p:nvPr>
                <p:custDataLst>
                  <p:tags r:id="rId8"/>
                </p:custDataLst>
              </p:nvPr>
            </p:nvSpPr>
            <p:spPr>
              <a:xfrm>
                <a:off x="4968" y="290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18" y="287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项目小结</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0"/>
          <a:stretch>
            <a:fillRect/>
          </a:stretch>
        </p:blipFill>
        <p:spPr>
          <a:xfrm>
            <a:off x="3071495" y="1916430"/>
            <a:ext cx="6276975" cy="4038600"/>
          </a:xfrm>
          <a:prstGeom prst="rect">
            <a:avLst/>
          </a:prstGeom>
        </p:spPr>
      </p:pic>
    </p:spTree>
    <p:custDataLst>
      <p:tags r:id="rId11"/>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hasCustomPrompt="1"/>
            <p:custDataLst>
              <p:tags r:id="rId1"/>
            </p:custDataLst>
          </p:nvPr>
        </p:nvSpPr>
        <p:spPr>
          <a:xfrm>
            <a:off x="5665788" y="2613025"/>
            <a:ext cx="5978525" cy="1546225"/>
          </a:xfrm>
        </p:spPr>
        <p:txBody>
          <a:bodyPr vert="horz" lIns="90000" tIns="46800" rIns="90000" bIns="46800" anchor="b"/>
          <a:p>
            <a:pPr marL="0" marR="0" indent="0" algn="r" defTabSz="914400" rtl="0" eaLnBrk="1" fontAlgn="auto" latinLnBrk="0" hangingPunct="1">
              <a:lnSpc>
                <a:spcPct val="100000"/>
              </a:lnSpc>
              <a:spcBef>
                <a:spcPct val="0"/>
              </a:spcBef>
              <a:spcAft>
                <a:spcPct val="0"/>
              </a:spcAft>
              <a:buClrTx/>
              <a:buSzTx/>
              <a:buFontTx/>
              <a:buNone/>
            </a:pPr>
            <a:r>
              <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rPr>
              <a:t>THANKS</a:t>
            </a:r>
            <a:endPar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833" fill="hold">
                                          <p:stCondLst>
                                            <p:cond delay="167"/>
                                          </p:stCondLst>
                                        </p:cTn>
                                        <p:tgtEl>
                                          <p:spTgt spid="2"/>
                                        </p:tgtEl>
                                        <p:attrNameLst>
                                          <p:attrName>ppt_h</p:attrName>
                                        </p:attrNameLst>
                                      </p:cBhvr>
                                      <p:tavLst>
                                        <p:tav tm="0" fmla="#ppt_h*(1+0.4*sin(2.5*pi*$)*(1-$)^3)">
                                          <p:val>
                                            <p:fltVal val="0.000000"/>
                                          </p:val>
                                        </p:tav>
                                        <p:tav tm="100000">
                                          <p:val>
                                            <p:fltVal val="1.000000"/>
                                          </p:val>
                                        </p:tav>
                                      </p:tavLst>
                                    </p:anim>
                                    <p:anim calcmode="lin" valueType="num">
                                      <p:cBhvr>
                                        <p:cTn id="8" dur="1000" fill="hold">
                                          <p:stCondLst>
                                            <p:cond delay="0"/>
                                          </p:stCondLst>
                                        </p:cTn>
                                        <p:tgtEl>
                                          <p:spTgt spid="2"/>
                                        </p:tgtEl>
                                        <p:attrNameLst>
                                          <p:attrName>ppt_y</p:attrName>
                                        </p:attrNameLst>
                                      </p:cBhvr>
                                      <p:tavLst>
                                        <p:tav tm="0" fmla="#ppt_y-0.5*#ppt_h+0.5*ppt_h">
                                          <p:val>
                                            <p:fltVal val="0.000000"/>
                                          </p:val>
                                        </p:tav>
                                        <p:tav tm="100000">
                                          <p:val>
                                            <p:fltVal val="1.000000"/>
                                          </p:val>
                                        </p:tav>
                                      </p:tavLst>
                                    </p:anim>
                                    <p:anim calcmode="lin" valueType="num">
                                      <p:cBhvr>
                                        <p:cTn id="9" dur="167" fill="hold">
                                          <p:stCondLst>
                                            <p:cond delay="0"/>
                                          </p:stCondLst>
                                        </p:cTn>
                                        <p:tgtEl>
                                          <p:spTgt spid="2"/>
                                        </p:tgtEl>
                                        <p:attrNameLst>
                                          <p:attrName>ppt_h</p:attrName>
                                        </p:attrNameLst>
                                      </p:cBhvr>
                                      <p:tavLst>
                                        <p:tav tm="0" fmla="$^2*#ppt_h">
                                          <p:val>
                                            <p:fltVal val="0.000000"/>
                                          </p:val>
                                        </p:tav>
                                        <p:tav tm="100000" fmla="#ppt_h">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2150" y="2836863"/>
            <a:ext cx="2171700"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工作任务</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1682" name="组合 7"/>
          <p:cNvGrpSpPr/>
          <p:nvPr/>
        </p:nvGrpSpPr>
        <p:grpSpPr>
          <a:xfrm>
            <a:off x="3343275" y="1812925"/>
            <a:ext cx="8159750" cy="3232150"/>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16275" y="1816100"/>
            <a:ext cx="838200" cy="682625"/>
          </a:xfrm>
          <a:prstGeom prst="rect">
            <a:avLst/>
          </a:prstGeom>
          <a:noFill/>
          <a:ln w="9525">
            <a:noFill/>
          </a:ln>
        </p:spPr>
      </p:pic>
      <p:pic>
        <p:nvPicPr>
          <p:cNvPr id="71686" name="图片 9"/>
          <p:cNvPicPr>
            <a:picLocks noChangeAspect="1"/>
          </p:cNvPicPr>
          <p:nvPr/>
        </p:nvPicPr>
        <p:blipFill>
          <a:blip r:embed="rId5">
            <a:clrChange>
              <a:clrFrom>
                <a:srgbClr val="FFFFFF"/>
              </a:clrFrom>
              <a:clrTo>
                <a:srgbClr val="FFFFFF">
                  <a:alpha val="0"/>
                </a:srgbClr>
              </a:clrTo>
            </a:clrChange>
          </a:blip>
          <a:stretch>
            <a:fillRect/>
          </a:stretch>
        </p:blipFill>
        <p:spPr>
          <a:xfrm>
            <a:off x="10769600" y="4371975"/>
            <a:ext cx="733425" cy="673100"/>
          </a:xfrm>
          <a:prstGeom prst="rect">
            <a:avLst/>
          </a:prstGeom>
          <a:noFill/>
          <a:ln w="9525">
            <a:noFill/>
          </a:ln>
        </p:spPr>
      </p:pic>
      <p:sp>
        <p:nvSpPr>
          <p:cNvPr id="71687" name="文本框 5"/>
          <p:cNvSpPr txBox="1"/>
          <p:nvPr>
            <p:custDataLst>
              <p:tags r:id="rId6"/>
            </p:custDataLst>
          </p:nvPr>
        </p:nvSpPr>
        <p:spPr>
          <a:xfrm>
            <a:off x="3886200" y="2794000"/>
            <a:ext cx="7191375" cy="1270000"/>
          </a:xfrm>
          <a:prstGeom prst="rect">
            <a:avLst/>
          </a:prstGeom>
          <a:noFill/>
          <a:ln w="9525">
            <a:noFill/>
          </a:ln>
        </p:spPr>
        <p:txBody>
          <a:bodyPr wrap="square" lIns="101600" tIns="0" rIns="82550" bIns="0" anchor="ctr" anchorCtr="0"/>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探寻政策性银行产生的必要性；</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认知政策性银行的资金运用原则；</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 认识我国政策性银行资产负债表。</a:t>
            </a:r>
            <a:endParaRPr lang="zh-CN" altLang="en-US" sz="2000">
              <a:solidFill>
                <a:srgbClr val="175094"/>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政策性银行概述</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025" y="1963420"/>
            <a:ext cx="9304655" cy="32708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（一）政策性银行具有政策性和金融性双重特性</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首先，政策性银行具有政策性。所谓政策性是指政策性银行服从和服务于政府的某种特殊的产业或社会政策目标。</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其次，政策性银行具有金融性。所谓金融性是指政策性银行是以银行的机制、运作方式和手段，而不是以财政性和指令性的方法来贯彻执行国家的经济政策的。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政策性银行的政策性与金融性是辩证统一的关系，政策性是前提、是方向；金融性是基础，是实现政策性的手段。</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一、政策性银行的性质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735" y="1484600"/>
            <a:ext cx="10548820" cy="4076883"/>
            <a:chOff x="1729" y="2085"/>
            <a:chExt cx="14948" cy="4912"/>
          </a:xfrm>
        </p:grpSpPr>
        <p:sp>
          <p:nvSpPr>
            <p:cNvPr id="114" name="圆角矩形 113"/>
            <p:cNvSpPr/>
            <p:nvPr>
              <p:custDataLst>
                <p:tags r:id="rId1"/>
              </p:custDataLst>
            </p:nvPr>
          </p:nvSpPr>
          <p:spPr>
            <a:xfrm>
              <a:off x="2037" y="2326"/>
              <a:ext cx="14272" cy="4451"/>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9" y="2085"/>
              <a:ext cx="761" cy="400"/>
              <a:chOff x="5084" y="3046"/>
              <a:chExt cx="761" cy="400"/>
            </a:xfrm>
          </p:grpSpPr>
          <p:sp>
            <p:nvSpPr>
              <p:cNvPr id="116" name="菱形 115"/>
              <p:cNvSpPr/>
              <p:nvPr>
                <p:custDataLst>
                  <p:tags r:id="rId2"/>
                </p:custDataLst>
              </p:nvPr>
            </p:nvSpPr>
            <p:spPr>
              <a:xfrm>
                <a:off x="5084" y="304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400" y="304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6" y="2120"/>
              <a:ext cx="646" cy="400"/>
              <a:chOff x="5581" y="3060"/>
              <a:chExt cx="646" cy="400"/>
            </a:xfrm>
          </p:grpSpPr>
          <p:sp>
            <p:nvSpPr>
              <p:cNvPr id="125" name="菱形 124"/>
              <p:cNvSpPr/>
              <p:nvPr>
                <p:custDataLst>
                  <p:tags r:id="rId8"/>
                </p:custDataLst>
              </p:nvPr>
            </p:nvSpPr>
            <p:spPr>
              <a:xfrm>
                <a:off x="5782" y="306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1" y="306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15415" y="1845310"/>
            <a:ext cx="9001760" cy="34905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2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（二）政策性银行是特殊的金融企业</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政策性银行虽然承担了贯彻执行国家社会经济政策的职能，但它本质是银行，是金融企业，不管政府赋予它多大的政策性职能，都不能改变其金融企业的属性，它与其他金融机构一样拥有资本金；经营的对象是金融商品；除了财政拨给的资本金外，政策性银行还通过发行金融债券，向国际、国内其他金融机构借款等方式筹集资金，然后贷放给国家需要支持的政策性项目或企业，因此，它与其他金融机构一样具有信用中介职能；政策性银行也同其他银行一样要认真选择贷款对象和贷款项目，对贷款项目进行评审，只是它是在国家政策所限定的范围内；对发放的贷款也要按期收回贷款本息；与一般金融企业一样要进行经济核算，讲求经济效益，实现保本经营。</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一、政策性银行的性质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735" y="1484600"/>
            <a:ext cx="10548820" cy="4076883"/>
            <a:chOff x="1729" y="2085"/>
            <a:chExt cx="14948" cy="4912"/>
          </a:xfrm>
        </p:grpSpPr>
        <p:sp>
          <p:nvSpPr>
            <p:cNvPr id="114" name="圆角矩形 113"/>
            <p:cNvSpPr/>
            <p:nvPr>
              <p:custDataLst>
                <p:tags r:id="rId1"/>
              </p:custDataLst>
            </p:nvPr>
          </p:nvSpPr>
          <p:spPr>
            <a:xfrm>
              <a:off x="2037" y="2326"/>
              <a:ext cx="14272" cy="4451"/>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9" y="2085"/>
              <a:ext cx="761" cy="400"/>
              <a:chOff x="5084" y="3046"/>
              <a:chExt cx="761" cy="400"/>
            </a:xfrm>
          </p:grpSpPr>
          <p:sp>
            <p:nvSpPr>
              <p:cNvPr id="116" name="菱形 115"/>
              <p:cNvSpPr/>
              <p:nvPr>
                <p:custDataLst>
                  <p:tags r:id="rId2"/>
                </p:custDataLst>
              </p:nvPr>
            </p:nvSpPr>
            <p:spPr>
              <a:xfrm>
                <a:off x="5084" y="304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400" y="304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6" y="2120"/>
              <a:ext cx="646" cy="400"/>
              <a:chOff x="5581" y="3060"/>
              <a:chExt cx="646" cy="400"/>
            </a:xfrm>
          </p:grpSpPr>
          <p:sp>
            <p:nvSpPr>
              <p:cNvPr id="125" name="菱形 124"/>
              <p:cNvSpPr/>
              <p:nvPr>
                <p:custDataLst>
                  <p:tags r:id="rId8"/>
                </p:custDataLst>
              </p:nvPr>
            </p:nvSpPr>
            <p:spPr>
              <a:xfrm>
                <a:off x="5782" y="306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1" y="306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23670" y="1744980"/>
            <a:ext cx="9001760" cy="35896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（一）由政府出资创立、参股、保证或扶植</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从世界各国来看，多数国家的政策性银行都是由政府出全资创立，如韩国开发银行、美国进出口银行、中国的三家政策性银行等。也有一些国家的政府只参与部分资本，联合商业银行和其他金融机构共同设立，如法国对外贸易银行，就是由法兰西银行（持股 24.5%）、信托储蓄银行（持股 24.5%）及几家商业银行和其他金融机构共同投资设立。</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无论实践中政策性银行采用何种设立方式，但无一不是以政府作为坚强的后盾，同政府有种种密切的联系。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二、政策性银行的基本特征</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66850" y="1993265"/>
            <a:ext cx="9304655" cy="34931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（二）不以营利为目的</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政策性银行的经营活动不以营利为主要目的，而是贯彻和配合政府的社会经济政策或意图，或者说是为实现宏观效益。这是政策性银行与商业银行的根本区别之一。比如，一国落后地区的开发，对该国经济平衡发展、社会安定与进步有很大意义，然而，在经济现代化过程中，相对缺乏的资金若以盈利为指向，则不仅不会流向落后地区，而且会出现从落后地区流出，流向资金盈利率较高的经济发达地区，在这种情况下，商业性金融机构的经营宗旨与宏观经济发展目标是相悖的，这样，只有政府创设的追求宏观效益的政策性金融机构才能向落后地区输送资金。</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二、政策性银行的基本特征</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18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3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7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37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9"/>
  <p:tag name="KSO_WM_UNIT_ISCONTENTSTITLE" val="0"/>
  <p:tag name="KSO_WM_UNIT_HIGHLIGHT" val="0"/>
  <p:tag name="KSO_WM_UNIT_COMPATIBLE" val="0"/>
  <p:tag name="KSO_WM_UNIT_ID" val="custom20176766_11*a*1"/>
  <p:tag name="KSO_WM_UNIT_PRESET_TEXT" val="点击此处添加小标题"/>
  <p:tag name="KSO_WM_UNIT_NOCLEAR" val="0"/>
  <p:tag name="KSO_WM_UNIT_DIAGRAM_ISNUMVISUAL" val="0"/>
  <p:tag name="KSO_WM_UNIT_DIAGRAM_ISREFERUNIT" val="0"/>
</p:tagLst>
</file>

<file path=ppt/tags/tag372.xml><?xml version="1.0" encoding="utf-8"?>
<p:tagLst xmlns:p="http://schemas.openxmlformats.org/presentationml/2006/main">
  <p:tag name="KSO_WM_TAG_VERSION" val="1.0"/>
  <p:tag name="KSO_WM_SLIDE_ITEM_CNT" val="0"/>
  <p:tag name="KSO_WM_SLIDE_LAYOUT" val="a_b"/>
  <p:tag name="KSO_WM_SLIDE_LAYOUT_CNT" val="1_1"/>
  <p:tag name="KSO_WM_SLIDE_TYPE" val="title"/>
  <p:tag name="KSO_WM_BEAUTIFY_FLAG" val="#wm#"/>
  <p:tag name="KSO_WM_COMBINE_RELATE_SLIDE_ID" val="background20176276_1"/>
  <p:tag name="KSO_WM_TEMPLATE_CATEGORY" val="custom"/>
  <p:tag name="KSO_WM_TEMPLATE_INDEX" val="20176766"/>
  <p:tag name="KSO_WM_SLIDE_ID" val="custom20176766_1"/>
  <p:tag name="KSO_WM_SLIDE_INDEX" val="1"/>
  <p:tag name="KSO_WM_TEMPLATE_SUBCATEGORY" val="0"/>
  <p:tag name="KSO_WM_TEMPLATE_THUMBS_INDEX" val="1、2、4、5、6、12、13、17、24、28、29"/>
  <p:tag name="KSO_WM_SLIDE_SUBTYPE" val="pureTxt"/>
  <p:tag name="KSO_WM_SLIDE_ANIMATION_ID" val="3126320"/>
  <p:tag name="KSO_WM_SLIDE_ANIMATION_TYPE" val="0_8_2"/>
  <p:tag name="KSO_WM_SLIDE_MODEL_TYPE" val="cover"/>
  <p:tag name="KSO_WM_SPECIAL_SOURCE" val="bdnull"/>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2"/>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USESOURCEFORMAT_APPLY"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a*1"/>
  <p:tag name="KSO_WM_TEMPLATE_CATEGORY" val="custom"/>
  <p:tag name="KSO_WM_TEMPLATE_INDEX" val="20202621"/>
  <p:tag name="KSO_WM_UNIT_LAYERLEVEL" val="1"/>
  <p:tag name="KSO_WM_TAG_VERSION" val="1.0"/>
  <p:tag name="KSO_WM_BEAUTIFY_FLAG" val="#wm#"/>
  <p:tag name="KSO_WM_UNIT_ISCONTENTSTITLE" val="1"/>
  <p:tag name="KSO_WM_UNIT_PRESET_TEXT" val="目录"/>
  <p:tag name="KSO_WM_UNIT_NOCLEAR" val="0"/>
  <p:tag name="KSO_WM_UNIT_VALUE" val="2"/>
  <p:tag name="KSO_WM_DIAGRAM_GROUP_CODE" val="l1-1"/>
  <p:tag name="KSO_WM_UNIT_TYPE" val="a"/>
  <p:tag name="KSO_WM_UNIT_INDEX" val="1"/>
  <p:tag name="KSO_WM_UNIT_TEXT_FILL_FORE_SCHEMECOLOR_INDEX" val="10"/>
  <p:tag name="KSO_WM_UNIT_TEXT_FILL_TYPE" val="1"/>
  <p:tag name="KSO_WM_UNIT_USESOURCEFORMAT_APPLY"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3"/>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3"/>
  <p:tag name="KSO_WM_UNIT_LINE_FORE_SCHEMECOLOR_INDEX" val="5"/>
  <p:tag name="KSO_WM_UNIT_LINE_FILL_TYPE" val="2"/>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SLIDE_ITEM_CNT" val="4"/>
  <p:tag name="KSO_WM_SLIDE_LAYOUT" val="a_l"/>
  <p:tag name="KSO_WM_SLIDE_LAYOUT_CNT" val="1_1"/>
  <p:tag name="KSO_WM_SLIDE_TYPE" val="contents"/>
  <p:tag name="KSO_WM_BEAUTIFY_FLAG" val="#wm#"/>
  <p:tag name="KSO_WM_COMBINE_RELATE_SLIDE_ID" val="diagram20170795_4"/>
  <p:tag name="KSO_WM_TEMPLATE_CATEGORY" val="custom"/>
  <p:tag name="KSO_WM_TEMPLATE_INDEX" val="20176766"/>
  <p:tag name="KSO_WM_SLIDE_ID" val="custom20176766_8"/>
  <p:tag name="KSO_WM_SLIDE_INDEX" val="8"/>
  <p:tag name="KSO_WM_DIAGRAM_GROUP_CODE" val="l1-1"/>
  <p:tag name="KSO_WM_TEMPLATE_SUBCATEGORY" val="0"/>
  <p:tag name="KSO_WM_SLIDE_SUBTYPE" val="diag"/>
  <p:tag name="KSO_WM_SLIDE_DIAGTYPE" val="l"/>
  <p:tag name="KSO_WM_SPECIAL_SOURCE" val="bdnull"/>
</p:tagLst>
</file>

<file path=ppt/tags/tag401.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04.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5.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6.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07.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410.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11.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1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1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1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1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1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1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1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1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42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2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2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2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2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2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2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2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2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2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43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3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3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3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3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3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3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3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3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3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4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4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4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4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4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4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4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4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4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5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5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5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5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5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5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5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5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5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6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6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6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6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6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6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6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7_2*m_h_i*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2_1"/>
  <p:tag name="KSO_WM_UNIT_ID" val="diagram20199037_2*m_h_y*1_2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7_2*m_h_i*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3_1"/>
  <p:tag name="KSO_WM_UNIT_ID" val="diagram20199037_2*m_h_y*1_3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7_2*m_h_i*1_1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1_1"/>
  <p:tag name="KSO_WM_UNIT_ID" val="diagram20199037_2*m_h_y*1_1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474.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7_2*m_h_f*1_1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475.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7_2*m_h_f*1_3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476.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7_2*m_h_f*1_2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4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99037_2*m_h_z*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99037_2*m_h_z*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7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48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482.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483.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484.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485.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486.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487.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48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8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9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9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9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9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9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9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9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9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9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50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502.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503.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504.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505.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506.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507.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50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09.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11.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512.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513.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514.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515.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516.xml><?xml version="1.0" encoding="utf-8"?>
<p:tagLst xmlns:p="http://schemas.openxmlformats.org/presentationml/2006/main">
  <p:tag name="REFSHAPE" val="1388927652"/>
</p:tagLst>
</file>

<file path=ppt/tags/tag517.xml><?xml version="1.0" encoding="utf-8"?>
<p:tagLst xmlns:p="http://schemas.openxmlformats.org/presentationml/2006/main">
  <p:tag name="REFSHAPE" val="1388926700"/>
</p:tagLst>
</file>

<file path=ppt/tags/tag518.xml><?xml version="1.0" encoding="utf-8"?>
<p:tagLst xmlns:p="http://schemas.openxmlformats.org/presentationml/2006/main">
  <p:tag name="REFSHAPE" val="1388927788"/>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21.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52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52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2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2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2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2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2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2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3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3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3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34.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35.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36.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537.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538.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539.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541.xml><?xml version="1.0" encoding="utf-8"?>
<p:tagLst xmlns:p="http://schemas.openxmlformats.org/presentationml/2006/main">
  <p:tag name="REFSHAPE" val="1388927652"/>
</p:tagLst>
</file>

<file path=ppt/tags/tag542.xml><?xml version="1.0" encoding="utf-8"?>
<p:tagLst xmlns:p="http://schemas.openxmlformats.org/presentationml/2006/main">
  <p:tag name="REFSHAPE" val="1388926700"/>
</p:tagLst>
</file>

<file path=ppt/tags/tag543.xml><?xml version="1.0" encoding="utf-8"?>
<p:tagLst xmlns:p="http://schemas.openxmlformats.org/presentationml/2006/main">
  <p:tag name="REFSHAPE" val="1388927788"/>
</p:tagLst>
</file>

<file path=ppt/tags/tag5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545.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46.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547.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54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549.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551.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552.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553.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554.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55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56.xml><?xml version="1.0" encoding="utf-8"?>
<p:tagLst xmlns:p="http://schemas.openxmlformats.org/presentationml/2006/main">
  <p:tag name="REFSHAPE" val="-1913197956"/>
</p:tagLst>
</file>

<file path=ppt/tags/tag557.xml><?xml version="1.0" encoding="utf-8"?>
<p:tagLst xmlns:p="http://schemas.openxmlformats.org/presentationml/2006/main">
  <p:tag name="REFSHAPE" val="-1913197820"/>
</p:tagLst>
</file>

<file path=ppt/tags/tag558.xml><?xml version="1.0" encoding="utf-8"?>
<p:tagLst xmlns:p="http://schemas.openxmlformats.org/presentationml/2006/main">
  <p:tag name="REFSHAPE" val="-1913200132"/>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5"/>
  <p:tag name="KSO_WM_UNIT_TEXT_FILL_TYPE" val="1"/>
  <p:tag name="KSO_WM_UNIT_USESOURCEFORMAT_APPLY" val="1"/>
  <p:tag name="KSO_WM_UNIT_DIAGRAM_SCHEMECOLOR_ID" val="4"/>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90_4*l_h_i*1_1_2"/>
  <p:tag name="KSO_WM_TEMPLATE_CATEGORY" val="diagram"/>
  <p:tag name="KSO_WM_TEMPLATE_INDEX" val="79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4"/>
</p:tagLst>
</file>

<file path=ppt/tags/tag561.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90_4*l_h_f*1_1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6"/>
  <p:tag name="KSO_WM_UNIT_TEXT_FILL_TYPE" val="1"/>
  <p:tag name="KSO_WM_UNIT_USESOURCEFORMAT_APPLY" val="1"/>
  <p:tag name="KSO_WM_UNIT_DIAGRAM_SCHEMECOLOR_ID" val="4"/>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90_4*l_h_i*1_2_2"/>
  <p:tag name="KSO_WM_TEMPLATE_CATEGORY" val="diagram"/>
  <p:tag name="KSO_WM_TEMPLATE_INDEX" val="790"/>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564.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90_4*l_h_f*1_2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7"/>
  <p:tag name="KSO_WM_UNIT_TEXT_FILL_TYPE" val="1"/>
  <p:tag name="KSO_WM_UNIT_USESOURCEFORMAT_APPLY" val="1"/>
  <p:tag name="KSO_WM_UNIT_DIAGRAM_SCHEMECOLOR_ID" val="4"/>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90_4*l_h_i*1_3_2"/>
  <p:tag name="KSO_WM_TEMPLATE_CATEGORY" val="diagram"/>
  <p:tag name="KSO_WM_TEMPLATE_INDEX" val="790"/>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567.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90_4*l_h_f*1_3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8"/>
  <p:tag name="KSO_WM_UNIT_TEXT_FILL_TYPE" val="1"/>
  <p:tag name="KSO_WM_UNIT_USESOURCEFORMAT_APPLY" val="1"/>
  <p:tag name="KSO_WM_UNIT_DIAGRAM_SCHEMECOLOR_ID" val="4"/>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90_4*l_h_i*1_4_2"/>
  <p:tag name="KSO_WM_TEMPLATE_CATEGORY" val="diagram"/>
  <p:tag name="KSO_WM_TEMPLATE_INDEX" val="790"/>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 name="KSO_WM_UNIT_USESOURCEFORMAT_APPLY" val="1"/>
  <p:tag name="KSO_WM_UNIT_DIAGRAM_SCHEMECOLOR_ID" val="4"/>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570.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90_4*l_h_f*1_4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9"/>
  <p:tag name="KSO_WM_UNIT_TEXT_FILL_TYPE" val="1"/>
  <p:tag name="KSO_WM_UNIT_USESOURCEFORMAT_APPLY" val="1"/>
  <p:tag name="KSO_WM_UNIT_DIAGRAM_SCHEMECOLOR_ID" val="4"/>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90_4*l_h_i*1_5_2"/>
  <p:tag name="KSO_WM_TEMPLATE_CATEGORY" val="diagram"/>
  <p:tag name="KSO_WM_TEMPLATE_INDEX" val="790"/>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573.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90_4*l_h_f*1_5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TEXT_FILL_FORE_SCHEMECOLOR_INDEX" val="7"/>
  <p:tag name="KSO_WM_UNIT_TEXT_FILL_TYPE" val="1"/>
  <p:tag name="KSO_WM_UNIT_USESOURCEFORMAT_APPLY" val="1"/>
  <p:tag name="KSO_WM_UNIT_DIAGRAM_SCHEMECOLOR_ID" val="4"/>
</p:tagLst>
</file>

<file path=ppt/tags/tag5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TEXT_FILL_FORE_SCHEMECOLOR_INDEX" val="8"/>
  <p:tag name="KSO_WM_UNIT_TEXT_FILL_TYPE" val="1"/>
  <p:tag name="KSO_WM_UNIT_USESOURCEFORMAT_APPLY" val="1"/>
  <p:tag name="KSO_WM_UNIT_DIAGRAM_SCHEMECOLOR_ID" val="4"/>
</p:tagLst>
</file>

<file path=ppt/tags/tag5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TEXT_FILL_FORE_SCHEMECOLOR_INDEX" val="9"/>
  <p:tag name="KSO_WM_UNIT_TEXT_FILL_TYPE" val="1"/>
  <p:tag name="KSO_WM_UNIT_USESOURCEFORMAT_APPLY" val="1"/>
  <p:tag name="KSO_WM_UNIT_DIAGRAM_SCHEMECOLOR_ID" val="4"/>
</p:tagLst>
</file>

<file path=ppt/tags/tag5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TEXT_FILL_FORE_SCHEMECOLOR_INDEX" val="5"/>
  <p:tag name="KSO_WM_UNIT_TEXT_FILL_TYPE" val="1"/>
  <p:tag name="KSO_WM_UNIT_USESOURCEFORMAT_APPLY" val="1"/>
  <p:tag name="KSO_WM_UNIT_DIAGRAM_SCHEMECOLOR_ID" val="4"/>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TEXT_FILL_FORE_SCHEMECOLOR_INDEX" val="6"/>
  <p:tag name="KSO_WM_UNIT_TEXT_FILL_TYPE" val="1"/>
  <p:tag name="KSO_WM_UNIT_USESOURCEFORMAT_APPLY" val="1"/>
  <p:tag name="KSO_WM_UNIT_DIAGRAM_SCHEMECOLOR_ID" val="4"/>
</p:tagLst>
</file>

<file path=ppt/tags/tag579.xml><?xml version="1.0" encoding="utf-8"?>
<p:tagLst xmlns:p="http://schemas.openxmlformats.org/presentationml/2006/main">
  <p:tag name="KSO_WM_BEAUTIFY_FLAG" val="#wm#"/>
  <p:tag name="KSO_WM_TEMPLATE_CATEGORY" val="custom"/>
  <p:tag name="KSO_WM_TEMPLATE_INDEX" val="20202616"/>
  <p:tag name="KSO_WM_SPECIAL_SOURCE" val="bdnull"/>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58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8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8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8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8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8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8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8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8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8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59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7_2*m_h_i*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2_1"/>
  <p:tag name="KSO_WM_UNIT_ID" val="diagram20199037_2*m_h_y*1_2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5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7_2*m_h_i*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3_1"/>
  <p:tag name="KSO_WM_UNIT_ID" val="diagram20199037_2*m_h_y*1_3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5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7_2*m_h_i*1_1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1_1"/>
  <p:tag name="KSO_WM_UNIT_ID" val="diagram20199037_2*m_h_y*1_1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597.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7_2*m_h_f*1_1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598.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7_2*m_h_f*1_3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599.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7_2*m_h_f*1_2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6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99037_2*m_h_z*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99037_2*m_h_z*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0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0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0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0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0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0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0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0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61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1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1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1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14.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61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1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1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1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1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2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2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2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2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2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2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2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2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2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3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3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3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3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3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3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3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3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3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4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4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4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4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4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4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4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4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4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5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5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5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5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5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5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5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5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5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6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6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6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6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6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6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6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6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6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7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7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7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7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7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7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7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7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7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20"/>
  <p:tag name="KSO_WM_UNIT_ISCONTENTSTITLE" val="0"/>
  <p:tag name="KSO_WM_UNIT_HIGHLIGHT" val="0"/>
  <p:tag name="KSO_WM_UNIT_COMPATIBLE" val="0"/>
  <p:tag name="KSO_WM_UNIT_ID" val="custom20176766_29*a*1"/>
  <p:tag name="KSO_WM_UNIT_PRESET_TEXT" val="THANK YOU"/>
  <p:tag name="KSO_WM_UNIT_NOCLEAR" val="0"/>
  <p:tag name="KSO_WM_UNIT_DIAGRAM_ISNUMVISUAL" val="0"/>
  <p:tag name="KSO_WM_UNIT_DIAGRAM_ISREFERUNIT" val="0"/>
</p:tagLst>
</file>

<file path=ppt/tags/tag681.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background20176276_11"/>
  <p:tag name="KSO_WM_TEMPLATE_CATEGORY" val="custom"/>
  <p:tag name="KSO_WM_TEMPLATE_INDEX" val="20176766"/>
  <p:tag name="KSO_WM_SLIDE_ID" val="custom20176766_29"/>
  <p:tag name="KSO_WM_SLIDE_INDEX" val="29"/>
  <p:tag name="KSO_WM_TEMPLATE_SUBCATEGORY" val="0"/>
  <p:tag name="KSO_WM_SLIDE_SUBTYPE" val="pureTxt"/>
  <p:tag name="KSO_WM_SLIDE_ANIMATION_ID" val="3127900"/>
  <p:tag name="KSO_WM_SLIDE_ANIMATION_TYPE" val="0_9_1"/>
  <p:tag name="KSO_WM_SPECIAL_SOURCE" val="bdnull"/>
</p:tagLst>
</file>

<file path=ppt/tags/tag682.xml><?xml version="1.0" encoding="utf-8"?>
<p:tagLst xmlns:p="http://schemas.openxmlformats.org/presentationml/2006/main">
  <p:tag name="KSO_DOCER_TEMPLATE_OPEN_ONCE_MARK"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专业的金融PPT模板</Template>
  <TotalTime>0</TotalTime>
  <Words>5349</Words>
  <Application>WPS 演示</Application>
  <PresentationFormat>在屏幕上显示</PresentationFormat>
  <Paragraphs>265</Paragraphs>
  <Slides>31</Slides>
  <Notes>0</Notes>
  <HiddenSlides>0</HiddenSlides>
  <MMClips>0</MMClips>
  <ScaleCrop>false</ScaleCrop>
  <HeadingPairs>
    <vt:vector size="6" baseType="variant">
      <vt:variant>
        <vt:lpstr>已用的字体</vt:lpstr>
      </vt:variant>
      <vt:variant>
        <vt:i4>13</vt:i4>
      </vt:variant>
      <vt:variant>
        <vt:lpstr>主题</vt:lpstr>
      </vt:variant>
      <vt:variant>
        <vt:i4>5</vt:i4>
      </vt:variant>
      <vt:variant>
        <vt:lpstr>幻灯片标题</vt:lpstr>
      </vt:variant>
      <vt:variant>
        <vt:i4>31</vt:i4>
      </vt:variant>
    </vt:vector>
  </HeadingPairs>
  <TitlesOfParts>
    <vt:vector size="49" baseType="lpstr">
      <vt:lpstr>Arial</vt:lpstr>
      <vt:lpstr>宋体</vt:lpstr>
      <vt:lpstr>Wingdings</vt:lpstr>
      <vt:lpstr>微软雅黑</vt:lpstr>
      <vt:lpstr>汉仪旗黑-85S</vt:lpstr>
      <vt:lpstr>黑体</vt:lpstr>
      <vt:lpstr>Bodoni MT Black</vt:lpstr>
      <vt:lpstr>等线</vt:lpstr>
      <vt:lpstr>WPS-Bullets</vt:lpstr>
      <vt:lpstr>Wingdings</vt:lpstr>
      <vt:lpstr>Segoe UI</vt:lpstr>
      <vt:lpstr>Calibri</vt:lpstr>
      <vt:lpstr>Arial Unicode MS</vt:lpstr>
      <vt:lpstr>2_Office 主题​​</vt:lpstr>
      <vt:lpstr>1_Office 主题​​</vt:lpstr>
      <vt:lpstr>3_Office 主题​​</vt:lpstr>
      <vt:lpstr>5_Office 主题​​</vt:lpstr>
      <vt:lpstr>6_Office 主题​​</vt:lpstr>
      <vt:lpstr>项目二  信用与利息</vt:lpstr>
      <vt:lpstr>PowerPoint 演示文稿</vt:lpstr>
      <vt:lpstr>PowerPoint 演示文稿</vt:lpstr>
      <vt:lpstr>PowerPoint 演示文稿</vt:lpstr>
      <vt:lpstr>任务一  信用概述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任务一  政策性银行概述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任务二  政策性银行的资产负债业务</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老学生一枚</cp:lastModifiedBy>
  <cp:revision>186</cp:revision>
  <dcterms:created xsi:type="dcterms:W3CDTF">2009-11-12T00:16:00Z</dcterms:created>
  <dcterms:modified xsi:type="dcterms:W3CDTF">2022-02-27T06:41:49Z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FE2854314D214F57B1A420E1B02D519B</vt:lpwstr>
  </property>
</Properties>
</file>